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3"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240148-215A-4F75-9578-6697D802CF76}" type="datetimeFigureOut">
              <a:rPr lang="en-US" smtClean="0"/>
              <a:pPr/>
              <a:t>7/1/2010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DAF1BC-85B7-4BC1-B651-9C881D3E7B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DAF1BC-85B7-4BC1-B651-9C881D3E7B8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81F649D-0C3D-4D3A-975E-5687324BDF4F}" type="datetimeFigureOut">
              <a:rPr lang="en-US" smtClean="0"/>
              <a:pPr/>
              <a:t>7/1/2010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B64B3DC-6A8A-43BB-BEC5-3FE9E109DE4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F649D-0C3D-4D3A-975E-5687324BDF4F}" type="datetimeFigureOut">
              <a:rPr lang="en-US" smtClean="0"/>
              <a:pPr/>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4B3DC-6A8A-43BB-BEC5-3FE9E109DE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F649D-0C3D-4D3A-975E-5687324BDF4F}" type="datetimeFigureOut">
              <a:rPr lang="en-US" smtClean="0"/>
              <a:pPr/>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4B3DC-6A8A-43BB-BEC5-3FE9E109DE4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1F649D-0C3D-4D3A-975E-5687324BDF4F}" type="datetimeFigureOut">
              <a:rPr lang="en-US" smtClean="0"/>
              <a:pPr/>
              <a:t>7/1/2010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4B3DC-6A8A-43BB-BEC5-3FE9E109DE4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81F649D-0C3D-4D3A-975E-5687324BDF4F}" type="datetimeFigureOut">
              <a:rPr lang="en-US" smtClean="0"/>
              <a:pPr/>
              <a:t>7/1/2010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B64B3DC-6A8A-43BB-BEC5-3FE9E109DE4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1F649D-0C3D-4D3A-975E-5687324BDF4F}" type="datetimeFigureOut">
              <a:rPr lang="en-US" smtClean="0"/>
              <a:pPr/>
              <a:t>7/1/2010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4B3DC-6A8A-43BB-BEC5-3FE9E109DE4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1F649D-0C3D-4D3A-975E-5687324BDF4F}" type="datetimeFigureOut">
              <a:rPr lang="en-US" smtClean="0"/>
              <a:pPr/>
              <a:t>7/1/2010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4B3DC-6A8A-43BB-BEC5-3FE9E109DE4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F649D-0C3D-4D3A-975E-5687324BDF4F}" type="datetimeFigureOut">
              <a:rPr lang="en-US" smtClean="0"/>
              <a:pPr/>
              <a:t>7/1/2010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4B3DC-6A8A-43BB-BEC5-3FE9E109DE4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F649D-0C3D-4D3A-975E-5687324BDF4F}" type="datetimeFigureOut">
              <a:rPr lang="en-US" smtClean="0"/>
              <a:pPr/>
              <a:t>7/1/2010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4B3DC-6A8A-43BB-BEC5-3FE9E109DE4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1F649D-0C3D-4D3A-975E-5687324BDF4F}" type="datetimeFigureOut">
              <a:rPr lang="en-US" smtClean="0"/>
              <a:pPr/>
              <a:t>7/1/2010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4B3DC-6A8A-43BB-BEC5-3FE9E109DE4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1F649D-0C3D-4D3A-975E-5687324BDF4F}" type="datetimeFigureOut">
              <a:rPr lang="en-US" smtClean="0"/>
              <a:pPr/>
              <a:t>7/1/2010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4B3DC-6A8A-43BB-BEC5-3FE9E109DE4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81F649D-0C3D-4D3A-975E-5687324BDF4F}" type="datetimeFigureOut">
              <a:rPr lang="en-US" smtClean="0"/>
              <a:pPr/>
              <a:t>7/1/2010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B64B3DC-6A8A-43BB-BEC5-3FE9E109DE4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u="sng" dirty="0" smtClean="0">
                <a:solidFill>
                  <a:srgbClr val="FFFF00"/>
                </a:solidFill>
              </a:rPr>
              <a:t>NUTRITION</a:t>
            </a:r>
            <a:endParaRPr lang="en-US" sz="6000" u="sng" dirty="0">
              <a:solidFill>
                <a:srgbClr val="FFFF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b="1" dirty="0" smtClean="0">
                <a:solidFill>
                  <a:srgbClr val="00B050"/>
                </a:solidFill>
              </a:rPr>
              <a:t>Vitamin C</a:t>
            </a:r>
          </a:p>
          <a:p>
            <a:pPr lvl="2"/>
            <a:r>
              <a:rPr lang="en-US" sz="3800" b="1" dirty="0" smtClean="0">
                <a:solidFill>
                  <a:srgbClr val="00B050"/>
                </a:solidFill>
              </a:rPr>
              <a:t>Holds cells together</a:t>
            </a:r>
          </a:p>
          <a:p>
            <a:pPr lvl="2"/>
            <a:r>
              <a:rPr lang="en-US" sz="3800" b="1" dirty="0" smtClean="0">
                <a:solidFill>
                  <a:srgbClr val="00B050"/>
                </a:solidFill>
              </a:rPr>
              <a:t>Strengthens blood vessels</a:t>
            </a:r>
          </a:p>
          <a:p>
            <a:pPr lvl="2"/>
            <a:r>
              <a:rPr lang="en-US" sz="3800" b="1" dirty="0" smtClean="0">
                <a:solidFill>
                  <a:srgbClr val="00B050"/>
                </a:solidFill>
              </a:rPr>
              <a:t>Resists infections</a:t>
            </a:r>
          </a:p>
          <a:p>
            <a:pPr lvl="2"/>
            <a:r>
              <a:rPr lang="en-US" sz="3800" b="1" dirty="0" smtClean="0">
                <a:solidFill>
                  <a:srgbClr val="00B050"/>
                </a:solidFill>
              </a:rPr>
              <a:t>Helps body use iron</a:t>
            </a:r>
            <a:endParaRPr lang="en-US" sz="3800" b="1" dirty="0">
              <a:solidFill>
                <a:srgbClr val="00B050"/>
              </a:solidFil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762000"/>
            <a:ext cx="8229600" cy="5547360"/>
          </a:xfrm>
        </p:spPr>
        <p:txBody>
          <a:bodyPr>
            <a:normAutofit/>
          </a:bodyPr>
          <a:lstStyle/>
          <a:p>
            <a:r>
              <a:rPr lang="en-US" sz="4400" b="1" dirty="0" smtClean="0">
                <a:solidFill>
                  <a:srgbClr val="FF0066"/>
                </a:solidFill>
              </a:rPr>
              <a:t>Calcium</a:t>
            </a:r>
            <a:endParaRPr lang="en-US" sz="4400" b="1" dirty="0">
              <a:solidFill>
                <a:srgbClr val="FF0066"/>
              </a:solidFill>
            </a:endParaRPr>
          </a:p>
        </p:txBody>
      </p:sp>
      <p:pic>
        <p:nvPicPr>
          <p:cNvPr id="4098" name="Picture 2" descr="C:\Users\Owner\Downloads\calcium_food.jpg"/>
          <p:cNvPicPr>
            <a:picLocks noChangeAspect="1" noChangeArrowheads="1"/>
          </p:cNvPicPr>
          <p:nvPr/>
        </p:nvPicPr>
        <p:blipFill>
          <a:blip r:embed="rId3" cstate="print"/>
          <a:srcRect/>
          <a:stretch>
            <a:fillRect/>
          </a:stretch>
        </p:blipFill>
        <p:spPr bwMode="auto">
          <a:xfrm>
            <a:off x="914400" y="1905000"/>
            <a:ext cx="7315200" cy="434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b="1" dirty="0" smtClean="0">
                <a:solidFill>
                  <a:srgbClr val="FF0066"/>
                </a:solidFill>
              </a:rPr>
              <a:t>Calcium</a:t>
            </a:r>
          </a:p>
          <a:p>
            <a:pPr lvl="2"/>
            <a:r>
              <a:rPr lang="en-US" sz="3800" b="1" dirty="0" smtClean="0">
                <a:solidFill>
                  <a:srgbClr val="FF0066"/>
                </a:solidFill>
              </a:rPr>
              <a:t>Strengthens teeth and bones</a:t>
            </a:r>
          </a:p>
          <a:p>
            <a:pPr lvl="2"/>
            <a:r>
              <a:rPr lang="en-US" sz="3800" b="1" dirty="0" smtClean="0">
                <a:solidFill>
                  <a:srgbClr val="FF0066"/>
                </a:solidFill>
              </a:rPr>
              <a:t>Helps blood clot</a:t>
            </a:r>
          </a:p>
          <a:p>
            <a:pPr lvl="2"/>
            <a:r>
              <a:rPr lang="en-US" sz="3800" b="1" dirty="0" smtClean="0">
                <a:solidFill>
                  <a:srgbClr val="FF0066"/>
                </a:solidFill>
              </a:rPr>
              <a:t>Helps muscles contract and relax</a:t>
            </a:r>
          </a:p>
          <a:p>
            <a:pPr lvl="2"/>
            <a:r>
              <a:rPr lang="en-US" sz="3800" b="1" dirty="0" smtClean="0">
                <a:solidFill>
                  <a:srgbClr val="FF0066"/>
                </a:solidFill>
              </a:rPr>
              <a:t>Helps nerves send signals</a:t>
            </a:r>
            <a:endParaRPr lang="en-US" sz="3800" b="1" dirty="0">
              <a:solidFill>
                <a:srgbClr val="FF0066"/>
              </a:solidFill>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762000"/>
            <a:ext cx="8229600" cy="5623560"/>
          </a:xfrm>
        </p:spPr>
        <p:txBody>
          <a:bodyPr>
            <a:normAutofit/>
          </a:bodyPr>
          <a:lstStyle/>
          <a:p>
            <a:r>
              <a:rPr lang="en-US" sz="4400" b="1" dirty="0" smtClean="0">
                <a:solidFill>
                  <a:schemeClr val="bg1"/>
                </a:solidFill>
              </a:rPr>
              <a:t>Iron</a:t>
            </a:r>
            <a:endParaRPr lang="en-US" sz="4400" b="1" dirty="0">
              <a:solidFill>
                <a:schemeClr val="bg1"/>
              </a:solidFill>
            </a:endParaRPr>
          </a:p>
        </p:txBody>
      </p:sp>
      <p:pic>
        <p:nvPicPr>
          <p:cNvPr id="5122" name="Picture 2" descr="C:\Users\Owner\Downloads\19460.jpg"/>
          <p:cNvPicPr>
            <a:picLocks noChangeAspect="1" noChangeArrowheads="1"/>
          </p:cNvPicPr>
          <p:nvPr/>
        </p:nvPicPr>
        <p:blipFill>
          <a:blip r:embed="rId3" cstate="print"/>
          <a:srcRect/>
          <a:stretch>
            <a:fillRect/>
          </a:stretch>
        </p:blipFill>
        <p:spPr bwMode="auto">
          <a:xfrm>
            <a:off x="381000" y="1752600"/>
            <a:ext cx="7848600" cy="4724400"/>
          </a:xfrm>
          <a:prstGeom prst="rect">
            <a:avLst/>
          </a:prstGeom>
          <a:noFill/>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b="1" dirty="0" smtClean="0">
                <a:solidFill>
                  <a:schemeClr val="accent3">
                    <a:lumMod val="50000"/>
                  </a:schemeClr>
                </a:solidFill>
              </a:rPr>
              <a:t>Iron</a:t>
            </a:r>
          </a:p>
          <a:p>
            <a:pPr lvl="3"/>
            <a:r>
              <a:rPr lang="en-US" sz="3600" b="1" dirty="0" smtClean="0"/>
              <a:t>Helps body use energy</a:t>
            </a:r>
          </a:p>
          <a:p>
            <a:pPr lvl="3"/>
            <a:r>
              <a:rPr lang="en-US" sz="3600" b="1" dirty="0" smtClean="0"/>
              <a:t>Forms part of red blood cells</a:t>
            </a:r>
            <a:endParaRPr lang="en-US" sz="3600" b="1"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685800"/>
            <a:ext cx="8229600" cy="5623560"/>
          </a:xfrm>
        </p:spPr>
        <p:txBody>
          <a:bodyPr>
            <a:normAutofit/>
          </a:bodyPr>
          <a:lstStyle/>
          <a:p>
            <a:r>
              <a:rPr lang="en-US" sz="4400" b="1" dirty="0" smtClean="0"/>
              <a:t>Fats</a:t>
            </a:r>
            <a:endParaRPr lang="en-US" sz="4400" b="1" dirty="0"/>
          </a:p>
        </p:txBody>
      </p:sp>
      <p:pic>
        <p:nvPicPr>
          <p:cNvPr id="6146" name="Picture 2" descr="C:\Users\Owner\Downloads\fats.jpg"/>
          <p:cNvPicPr>
            <a:picLocks noChangeAspect="1" noChangeArrowheads="1"/>
          </p:cNvPicPr>
          <p:nvPr/>
        </p:nvPicPr>
        <p:blipFill>
          <a:blip r:embed="rId3" cstate="print"/>
          <a:srcRect/>
          <a:stretch>
            <a:fillRect/>
          </a:stretch>
        </p:blipFill>
        <p:spPr bwMode="auto">
          <a:xfrm>
            <a:off x="1295400" y="1752600"/>
            <a:ext cx="5943600" cy="4448175"/>
          </a:xfrm>
          <a:prstGeom prst="rect">
            <a:avLst/>
          </a:prstGeom>
          <a:noFill/>
        </p:spPr>
      </p:pic>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b="1" dirty="0" smtClean="0"/>
              <a:t>Fats</a:t>
            </a:r>
          </a:p>
          <a:p>
            <a:pPr lvl="3"/>
            <a:r>
              <a:rPr lang="en-US" sz="3600" b="1" dirty="0" smtClean="0"/>
              <a:t>Supplies fatty acids</a:t>
            </a:r>
          </a:p>
          <a:p>
            <a:pPr lvl="3"/>
            <a:r>
              <a:rPr lang="en-US" sz="3600" b="1" dirty="0" smtClean="0"/>
              <a:t>Part of every cell</a:t>
            </a:r>
            <a:endParaRPr lang="en-US" sz="3600" b="1" dirty="0"/>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762000"/>
            <a:ext cx="8229600" cy="5547360"/>
          </a:xfrm>
        </p:spPr>
        <p:txBody>
          <a:bodyPr>
            <a:normAutofit/>
          </a:bodyPr>
          <a:lstStyle/>
          <a:p>
            <a:r>
              <a:rPr lang="en-US" sz="4400" b="1" dirty="0" smtClean="0">
                <a:solidFill>
                  <a:srgbClr val="FFC000"/>
                </a:solidFill>
              </a:rPr>
              <a:t>Vitamin A</a:t>
            </a:r>
            <a:endParaRPr lang="en-US" sz="4400" b="1" dirty="0">
              <a:solidFill>
                <a:srgbClr val="FFC000"/>
              </a:solidFill>
            </a:endParaRPr>
          </a:p>
        </p:txBody>
      </p:sp>
      <p:pic>
        <p:nvPicPr>
          <p:cNvPr id="7170" name="Picture 2" descr="C:\Users\Owner\Downloads\18097.jpg"/>
          <p:cNvPicPr>
            <a:picLocks noChangeAspect="1" noChangeArrowheads="1"/>
          </p:cNvPicPr>
          <p:nvPr/>
        </p:nvPicPr>
        <p:blipFill>
          <a:blip r:embed="rId3" cstate="print"/>
          <a:srcRect/>
          <a:stretch>
            <a:fillRect/>
          </a:stretch>
        </p:blipFill>
        <p:spPr bwMode="auto">
          <a:xfrm>
            <a:off x="1066800" y="2057400"/>
            <a:ext cx="6705600" cy="3962400"/>
          </a:xfrm>
          <a:prstGeom prst="rect">
            <a:avLst/>
          </a:prstGeom>
          <a:noFill/>
        </p:spPr>
      </p:pic>
    </p:spTree>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b="1" dirty="0" smtClean="0">
                <a:solidFill>
                  <a:srgbClr val="FFC000"/>
                </a:solidFill>
              </a:rPr>
              <a:t>Vitamin A</a:t>
            </a:r>
          </a:p>
          <a:p>
            <a:pPr lvl="3"/>
            <a:r>
              <a:rPr lang="en-US" sz="3600" b="1" dirty="0" smtClean="0">
                <a:solidFill>
                  <a:srgbClr val="FFC000"/>
                </a:solidFill>
              </a:rPr>
              <a:t>Helps form skin and mucous membranes </a:t>
            </a:r>
          </a:p>
          <a:p>
            <a:pPr lvl="3"/>
            <a:r>
              <a:rPr lang="en-US" sz="3600" b="1" dirty="0" smtClean="0">
                <a:solidFill>
                  <a:srgbClr val="FFC000"/>
                </a:solidFill>
              </a:rPr>
              <a:t>Helps eyesight</a:t>
            </a:r>
            <a:endParaRPr lang="en-US" sz="3600" b="1" dirty="0">
              <a:solidFill>
                <a:srgbClr val="FFC000"/>
              </a:solidFill>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u="sng" dirty="0" smtClean="0"/>
              <a:t>FOOD GUIDE PYRAMID</a:t>
            </a:r>
            <a:endParaRPr lang="en-US" sz="5400" u="sng" dirty="0"/>
          </a:p>
        </p:txBody>
      </p:sp>
      <p:pic>
        <p:nvPicPr>
          <p:cNvPr id="8194" name="Picture 2" descr="C:\Users\Owner\Downloads\food-guide-pyramid.jpg"/>
          <p:cNvPicPr>
            <a:picLocks noGrp="1" noChangeAspect="1" noChangeArrowheads="1"/>
          </p:cNvPicPr>
          <p:nvPr>
            <p:ph sz="quarter" idx="1"/>
          </p:nvPr>
        </p:nvPicPr>
        <p:blipFill>
          <a:blip r:embed="rId3" cstate="print"/>
          <a:srcRect/>
          <a:stretch>
            <a:fillRect/>
          </a:stretch>
        </p:blipFill>
        <p:spPr bwMode="auto">
          <a:xfrm>
            <a:off x="457200" y="1524000"/>
            <a:ext cx="8001000" cy="4998720"/>
          </a:xfrm>
          <a:prstGeom prst="rect">
            <a:avLst/>
          </a:prstGeom>
          <a:noFill/>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b="1" u="sng" dirty="0" smtClean="0">
                <a:solidFill>
                  <a:srgbClr val="FF0000"/>
                </a:solidFill>
              </a:rPr>
              <a:t>Nutrition </a:t>
            </a:r>
            <a:r>
              <a:rPr lang="en-US" sz="3200" b="1" dirty="0" smtClean="0">
                <a:solidFill>
                  <a:srgbClr val="FF0000"/>
                </a:solidFill>
              </a:rPr>
              <a:t> -</a:t>
            </a:r>
          </a:p>
          <a:p>
            <a:pPr lvl="2"/>
            <a:endParaRPr lang="en-US" b="1" dirty="0" smtClean="0">
              <a:solidFill>
                <a:srgbClr val="FF0000"/>
              </a:solidFill>
            </a:endParaRPr>
          </a:p>
          <a:p>
            <a:pPr lvl="2"/>
            <a:r>
              <a:rPr lang="en-US" sz="2800" b="1" dirty="0" smtClean="0">
                <a:solidFill>
                  <a:srgbClr val="FF0000"/>
                </a:solidFill>
              </a:rPr>
              <a:t>The process by which the body takes in and uses food</a:t>
            </a:r>
            <a:endParaRPr lang="en-US" sz="2800" b="1" dirty="0">
              <a:solidFill>
                <a:srgbClr val="FF0000"/>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solidFill>
                  <a:schemeClr val="tx1"/>
                </a:solidFill>
              </a:rPr>
              <a:t>How To Avoid To Much Sugar</a:t>
            </a:r>
            <a:endParaRPr lang="en-US" sz="3200" u="sng" dirty="0">
              <a:solidFill>
                <a:schemeClr val="tx1"/>
              </a:solidFill>
            </a:endParaRPr>
          </a:p>
        </p:txBody>
      </p:sp>
      <p:sp>
        <p:nvSpPr>
          <p:cNvPr id="3" name="Content Placeholder 2"/>
          <p:cNvSpPr>
            <a:spLocks noGrp="1"/>
          </p:cNvSpPr>
          <p:nvPr>
            <p:ph sz="quarter" idx="1"/>
          </p:nvPr>
        </p:nvSpPr>
        <p:spPr/>
        <p:txBody>
          <a:bodyPr>
            <a:normAutofit/>
          </a:bodyPr>
          <a:lstStyle/>
          <a:p>
            <a:pPr>
              <a:buNone/>
            </a:pPr>
            <a:r>
              <a:rPr lang="en-US" b="1" dirty="0" smtClean="0"/>
              <a:t>        * Eat less of foods containing sugars</a:t>
            </a:r>
          </a:p>
          <a:p>
            <a:pPr lvl="2">
              <a:buNone/>
            </a:pPr>
            <a:r>
              <a:rPr lang="en-US" b="1" dirty="0" smtClean="0"/>
              <a:t>   Examples:  candy, soft drinks, ice cream, cookies,  and cakes    </a:t>
            </a:r>
          </a:p>
          <a:p>
            <a:pPr lvl="2">
              <a:buNone/>
            </a:pPr>
            <a:endParaRPr lang="en-US" b="1" dirty="0" smtClean="0"/>
          </a:p>
          <a:p>
            <a:pPr lvl="2">
              <a:buNone/>
            </a:pPr>
            <a:r>
              <a:rPr lang="en-US" sz="2800" b="1" dirty="0" smtClean="0"/>
              <a:t>*Select fresh fruits canned without sugar or with light sugar</a:t>
            </a:r>
          </a:p>
          <a:p>
            <a:pPr lvl="2">
              <a:buNone/>
            </a:pPr>
            <a:endParaRPr lang="en-US" b="1" dirty="0" smtClean="0"/>
          </a:p>
          <a:p>
            <a:pPr lvl="2">
              <a:buNone/>
            </a:pPr>
            <a:r>
              <a:rPr lang="en-US" sz="2800" b="1" dirty="0" smtClean="0"/>
              <a:t>*Read food labels for sugar content</a:t>
            </a:r>
          </a:p>
          <a:p>
            <a:pPr lvl="2">
              <a:buNone/>
            </a:pPr>
            <a:endParaRPr lang="en-US" b="1" dirty="0" smtClean="0"/>
          </a:p>
          <a:p>
            <a:pPr lvl="2">
              <a:buNone/>
            </a:pPr>
            <a:r>
              <a:rPr lang="en-US" sz="2800" b="1" dirty="0" smtClean="0"/>
              <a:t>*Remember how much and how often you eat sugar</a:t>
            </a:r>
          </a:p>
          <a:p>
            <a:pPr lvl="2">
              <a:buNone/>
            </a:pPr>
            <a:r>
              <a:rPr lang="en-US" b="1" dirty="0" smtClean="0"/>
              <a:t>       </a:t>
            </a:r>
          </a:p>
          <a:p>
            <a:pPr lvl="2">
              <a:buNone/>
            </a:pPr>
            <a:endParaRPr lang="en-US" b="1" dirty="0" smtClean="0"/>
          </a:p>
          <a:p>
            <a:pPr lvl="2"/>
            <a:endParaRPr lang="en-US" b="1" dirty="0"/>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smtClean="0">
                <a:solidFill>
                  <a:srgbClr val="00B050"/>
                </a:solidFill>
              </a:rPr>
              <a:t>Avoiding Sugar</a:t>
            </a:r>
            <a:endParaRPr lang="en-US" sz="5400" u="sng" dirty="0">
              <a:solidFill>
                <a:srgbClr val="00B050"/>
              </a:solidFill>
            </a:endParaRPr>
          </a:p>
        </p:txBody>
      </p:sp>
      <p:sp>
        <p:nvSpPr>
          <p:cNvPr id="3" name="Content Placeholder 2"/>
          <p:cNvSpPr>
            <a:spLocks noGrp="1"/>
          </p:cNvSpPr>
          <p:nvPr>
            <p:ph sz="quarter" idx="1"/>
          </p:nvPr>
        </p:nvSpPr>
        <p:spPr/>
        <p:txBody>
          <a:bodyPr>
            <a:normAutofit/>
          </a:bodyPr>
          <a:lstStyle/>
          <a:p>
            <a:r>
              <a:rPr lang="en-US" sz="3200" b="1" dirty="0" smtClean="0"/>
              <a:t>Americans eat more than 59 kilograms of sugars and sweeteners in a year</a:t>
            </a:r>
          </a:p>
          <a:p>
            <a:r>
              <a:rPr lang="en-US" sz="3200" b="1" dirty="0" smtClean="0"/>
              <a:t>Sugar has many names:  glucose, fructose, sucrose, maltose, lactose, and syrup</a:t>
            </a:r>
          </a:p>
          <a:p>
            <a:r>
              <a:rPr lang="en-US" sz="3200" b="1" dirty="0" smtClean="0"/>
              <a:t>Major health hazard from eating too much sugar is </a:t>
            </a:r>
            <a:r>
              <a:rPr lang="en-US" sz="3200" b="1" u="sng" dirty="0" smtClean="0"/>
              <a:t>TOOTH DECAY</a:t>
            </a:r>
            <a:endParaRPr lang="en-US" sz="3200" b="1" dirty="0"/>
          </a:p>
        </p:txBody>
      </p:sp>
    </p:spTree>
  </p:cSld>
  <p:clrMapOvr>
    <a:masterClrMapping/>
  </p:clrMapOvr>
  <p:transition>
    <p:cut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descr="C:\Users\Owner\Downloads\ToothDecay.jpg"/>
          <p:cNvPicPr>
            <a:picLocks noGrp="1" noChangeAspect="1" noChangeArrowheads="1"/>
          </p:cNvPicPr>
          <p:nvPr>
            <p:ph sz="quarter" idx="1"/>
          </p:nvPr>
        </p:nvPicPr>
        <p:blipFill>
          <a:blip r:embed="rId3" cstate="print"/>
          <a:srcRect/>
          <a:stretch>
            <a:fillRect/>
          </a:stretch>
        </p:blipFill>
        <p:spPr bwMode="auto">
          <a:xfrm>
            <a:off x="609600" y="381000"/>
            <a:ext cx="7772400" cy="6172200"/>
          </a:xfrm>
          <a:prstGeom prst="rect">
            <a:avLst/>
          </a:prstGeom>
          <a:noFill/>
        </p:spPr>
      </p:pic>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solidFill>
                  <a:srgbClr val="FF0066"/>
                </a:solidFill>
              </a:rPr>
              <a:t>Ways to avoid to much sodium</a:t>
            </a:r>
            <a:endParaRPr lang="en-US" sz="4000" u="sng" dirty="0">
              <a:solidFill>
                <a:srgbClr val="FF0066"/>
              </a:solidFill>
            </a:endParaRPr>
          </a:p>
        </p:txBody>
      </p:sp>
      <p:sp>
        <p:nvSpPr>
          <p:cNvPr id="3" name="Content Placeholder 2"/>
          <p:cNvSpPr>
            <a:spLocks noGrp="1"/>
          </p:cNvSpPr>
          <p:nvPr>
            <p:ph sz="quarter" idx="1"/>
          </p:nvPr>
        </p:nvSpPr>
        <p:spPr/>
        <p:txBody>
          <a:bodyPr/>
          <a:lstStyle/>
          <a:p>
            <a:r>
              <a:rPr lang="en-US" b="1" dirty="0" smtClean="0"/>
              <a:t>Cook with only small amounts of table salt</a:t>
            </a:r>
          </a:p>
          <a:p>
            <a:pPr>
              <a:buNone/>
            </a:pPr>
            <a:r>
              <a:rPr lang="en-US" b="1" dirty="0" smtClean="0"/>
              <a:t> </a:t>
            </a:r>
          </a:p>
          <a:p>
            <a:r>
              <a:rPr lang="en-US" b="1" dirty="0" smtClean="0"/>
              <a:t>Add little or no salt to food at the table</a:t>
            </a:r>
          </a:p>
          <a:p>
            <a:endParaRPr lang="en-US" b="1" dirty="0" smtClean="0"/>
          </a:p>
          <a:p>
            <a:r>
              <a:rPr lang="en-US" b="1" dirty="0" smtClean="0"/>
              <a:t>Limit intake of salty foods :  potato chips, pretzels, popcorn, cheese, pickled foods, and cured meats</a:t>
            </a:r>
          </a:p>
          <a:p>
            <a:pPr>
              <a:buNone/>
            </a:pPr>
            <a:endParaRPr lang="en-US" b="1" dirty="0" smtClean="0"/>
          </a:p>
          <a:p>
            <a:r>
              <a:rPr lang="en-US" b="1" dirty="0" smtClean="0"/>
              <a:t>Read food labels </a:t>
            </a:r>
            <a:endParaRPr lang="en-US" b="1"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alt.jpg"/>
          <p:cNvPicPr>
            <a:picLocks noGrp="1" noChangeAspect="1"/>
          </p:cNvPicPr>
          <p:nvPr>
            <p:ph sz="quarter" idx="1"/>
          </p:nvPr>
        </p:nvPicPr>
        <p:blipFill>
          <a:blip r:embed="rId3" cstate="print"/>
          <a:stretch>
            <a:fillRect/>
          </a:stretch>
        </p:blipFill>
        <p:spPr>
          <a:xfrm>
            <a:off x="914400" y="609600"/>
            <a:ext cx="7010400" cy="5486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descr="C:\Users\Owner\Downloads\goiter-patient-1.jpg"/>
          <p:cNvPicPr>
            <a:picLocks noGrp="1" noChangeAspect="1" noChangeArrowheads="1"/>
          </p:cNvPicPr>
          <p:nvPr>
            <p:ph sz="quarter" idx="1"/>
          </p:nvPr>
        </p:nvPicPr>
        <p:blipFill>
          <a:blip r:embed="rId3" cstate="print"/>
          <a:srcRect/>
          <a:stretch>
            <a:fillRect/>
          </a:stretch>
        </p:blipFill>
        <p:spPr bwMode="auto">
          <a:xfrm>
            <a:off x="1752600" y="838200"/>
            <a:ext cx="5638799" cy="5470525"/>
          </a:xfrm>
          <a:prstGeom prst="rect">
            <a:avLst/>
          </a:prstGeom>
          <a:noFill/>
        </p:spPr>
      </p:pic>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u="sng" dirty="0" smtClean="0">
                <a:solidFill>
                  <a:schemeClr val="tx1"/>
                </a:solidFill>
              </a:rPr>
              <a:t>CALORIES</a:t>
            </a:r>
            <a:endParaRPr lang="en-US" sz="6000" u="sng" dirty="0">
              <a:solidFill>
                <a:schemeClr val="tx1"/>
              </a:solidFill>
            </a:endParaRPr>
          </a:p>
        </p:txBody>
      </p:sp>
      <p:sp>
        <p:nvSpPr>
          <p:cNvPr id="3" name="Content Placeholder 2"/>
          <p:cNvSpPr>
            <a:spLocks noGrp="1"/>
          </p:cNvSpPr>
          <p:nvPr>
            <p:ph sz="quarter" idx="1"/>
          </p:nvPr>
        </p:nvSpPr>
        <p:spPr/>
        <p:txBody>
          <a:bodyPr>
            <a:normAutofit/>
          </a:bodyPr>
          <a:lstStyle/>
          <a:p>
            <a:r>
              <a:rPr lang="en-US" sz="3200" b="1" dirty="0" smtClean="0">
                <a:solidFill>
                  <a:srgbClr val="FFC000"/>
                </a:solidFill>
              </a:rPr>
              <a:t>Calories – a measure of the amount of energy in food</a:t>
            </a:r>
          </a:p>
          <a:p>
            <a:endParaRPr lang="en-US" sz="3600" b="1" dirty="0" smtClean="0">
              <a:solidFill>
                <a:srgbClr val="FFC000"/>
              </a:solidFill>
            </a:endParaRPr>
          </a:p>
          <a:p>
            <a:r>
              <a:rPr lang="en-US" sz="3200" b="1" dirty="0" smtClean="0">
                <a:solidFill>
                  <a:srgbClr val="FFC000"/>
                </a:solidFill>
              </a:rPr>
              <a:t>Number of calories you need depends on your : age, gender, body build, and physical activity</a:t>
            </a:r>
          </a:p>
          <a:p>
            <a:endParaRPr lang="en-US" sz="3200" b="1" dirty="0" smtClean="0">
              <a:solidFill>
                <a:srgbClr val="FFC000"/>
              </a:solidFill>
            </a:endParaRPr>
          </a:p>
          <a:p>
            <a:r>
              <a:rPr lang="en-US" sz="3200" b="1" dirty="0" smtClean="0">
                <a:solidFill>
                  <a:srgbClr val="FFC000"/>
                </a:solidFill>
              </a:rPr>
              <a:t>Girls = 2400                   Boys = 2800</a:t>
            </a:r>
            <a:endParaRPr lang="en-US" sz="3200" b="1" dirty="0">
              <a:solidFill>
                <a:srgbClr val="FFC000"/>
              </a:solidFill>
            </a:endParaRP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838200"/>
            <a:ext cx="8229600" cy="5471160"/>
          </a:xfrm>
        </p:spPr>
        <p:txBody>
          <a:bodyPr>
            <a:normAutofit/>
          </a:bodyPr>
          <a:lstStyle/>
          <a:p>
            <a:r>
              <a:rPr lang="en-US" sz="3200" b="1" u="sng" dirty="0" smtClean="0">
                <a:solidFill>
                  <a:srgbClr val="66FFFF"/>
                </a:solidFill>
              </a:rPr>
              <a:t>Weight Gain</a:t>
            </a:r>
            <a:r>
              <a:rPr lang="en-US" sz="3200" b="1" dirty="0" smtClean="0">
                <a:solidFill>
                  <a:srgbClr val="66FFFF"/>
                </a:solidFill>
              </a:rPr>
              <a:t> – when food you eat contains more calories than your body needs for energy, the extra energy must be used in some way.  It is then stored as fat in the body</a:t>
            </a:r>
          </a:p>
          <a:p>
            <a:endParaRPr lang="en-US" sz="3200" b="1" u="sng" dirty="0" smtClean="0">
              <a:solidFill>
                <a:srgbClr val="66FFFF"/>
              </a:solidFill>
            </a:endParaRPr>
          </a:p>
          <a:p>
            <a:r>
              <a:rPr lang="en-US" sz="3200" b="1" u="sng" dirty="0" smtClean="0">
                <a:solidFill>
                  <a:srgbClr val="66FFFF"/>
                </a:solidFill>
              </a:rPr>
              <a:t>Weight Loss</a:t>
            </a:r>
            <a:r>
              <a:rPr lang="en-US" sz="3200" b="1" dirty="0" smtClean="0">
                <a:solidFill>
                  <a:srgbClr val="66FFFF"/>
                </a:solidFill>
              </a:rPr>
              <a:t> – when the food you eat does not contain enough calories to give your body energy it needs, you then use stored fat for energy</a:t>
            </a:r>
            <a:endParaRPr lang="en-US" sz="3200" b="1" u="sng" dirty="0">
              <a:solidFill>
                <a:srgbClr val="66FFFF"/>
              </a:solidFill>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3200" b="1" dirty="0" smtClean="0"/>
              <a:t>  Calories – </a:t>
            </a:r>
          </a:p>
          <a:p>
            <a:pPr lvl="1">
              <a:buNone/>
            </a:pPr>
            <a:r>
              <a:rPr lang="en-US" b="1" dirty="0" smtClean="0"/>
              <a:t> Units of heat that measure the energy used by the body and the energy that foods supply to the body</a:t>
            </a:r>
          </a:p>
          <a:p>
            <a:pPr lvl="1">
              <a:buNone/>
            </a:pPr>
            <a:endParaRPr lang="en-US" b="1" dirty="0" smtClean="0"/>
          </a:p>
          <a:p>
            <a:pPr lvl="1">
              <a:buNone/>
            </a:pPr>
            <a:endParaRPr lang="en-US" b="1" dirty="0" smtClean="0"/>
          </a:p>
          <a:p>
            <a:pPr lvl="1">
              <a:buNone/>
            </a:pPr>
            <a:endParaRPr lang="en-US" b="1" dirty="0" smtClean="0"/>
          </a:p>
          <a:p>
            <a:pPr lvl="1">
              <a:buNone/>
            </a:pPr>
            <a:r>
              <a:rPr lang="en-US" sz="2800" b="1" dirty="0" smtClean="0"/>
              <a:t>Nutrients –</a:t>
            </a:r>
          </a:p>
          <a:p>
            <a:pPr lvl="1">
              <a:buNone/>
            </a:pPr>
            <a:r>
              <a:rPr lang="en-US" sz="2800" b="1" dirty="0" smtClean="0"/>
              <a:t>  substances in the food that your body needs to grow, to repair itself, and to supply you with energy</a:t>
            </a:r>
          </a:p>
          <a:p>
            <a:pPr lvl="1"/>
            <a:endParaRPr lang="en-US" b="1" dirty="0" smtClean="0"/>
          </a:p>
          <a:p>
            <a:pPr lvl="1">
              <a:buNone/>
            </a:pPr>
            <a:endParaRPr lang="en-US" b="1" dirty="0" smtClean="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u="sng" dirty="0" smtClean="0">
                <a:solidFill>
                  <a:srgbClr val="7030A0"/>
                </a:solidFill>
              </a:rPr>
              <a:t>DIET GOALS</a:t>
            </a:r>
            <a:r>
              <a:rPr lang="en-US" sz="5400" b="0" u="sng" dirty="0" smtClean="0">
                <a:solidFill>
                  <a:schemeClr val="bg1"/>
                </a:solidFill>
              </a:rPr>
              <a:t>GLS</a:t>
            </a:r>
            <a:endParaRPr lang="en-US" sz="5400" b="0" u="sng" dirty="0">
              <a:solidFill>
                <a:schemeClr val="bg1"/>
              </a:solidFill>
            </a:endParaRPr>
          </a:p>
        </p:txBody>
      </p:sp>
      <p:sp>
        <p:nvSpPr>
          <p:cNvPr id="3" name="Content Placeholder 2"/>
          <p:cNvSpPr>
            <a:spLocks noGrp="1"/>
          </p:cNvSpPr>
          <p:nvPr>
            <p:ph sz="quarter" idx="1"/>
          </p:nvPr>
        </p:nvSpPr>
        <p:spPr/>
        <p:txBody>
          <a:bodyPr>
            <a:normAutofit/>
          </a:bodyPr>
          <a:lstStyle/>
          <a:p>
            <a:r>
              <a:rPr lang="en-US" b="1" dirty="0" smtClean="0"/>
              <a:t>1-  Eat a variety of foods</a:t>
            </a:r>
          </a:p>
          <a:p>
            <a:r>
              <a:rPr lang="en-US" b="1" dirty="0" smtClean="0"/>
              <a:t>2-  Maintain your ideal weight</a:t>
            </a:r>
          </a:p>
          <a:p>
            <a:r>
              <a:rPr lang="en-US" b="1" dirty="0" smtClean="0"/>
              <a:t>3-  Avoid too much fat and cholesterol</a:t>
            </a:r>
          </a:p>
          <a:p>
            <a:r>
              <a:rPr lang="en-US" b="1" dirty="0" smtClean="0"/>
              <a:t>4-  Eat foods with adequate starch</a:t>
            </a:r>
          </a:p>
          <a:p>
            <a:r>
              <a:rPr lang="en-US" b="1" dirty="0" smtClean="0"/>
              <a:t>5-  Avoid to much sugar</a:t>
            </a:r>
          </a:p>
          <a:p>
            <a:r>
              <a:rPr lang="en-US" b="1" dirty="0" smtClean="0"/>
              <a:t>6-  Avoid too much sodium</a:t>
            </a:r>
          </a:p>
          <a:p>
            <a:r>
              <a:rPr lang="en-US" b="1" dirty="0" smtClean="0"/>
              <a:t>7-  Avoid alcohol</a:t>
            </a:r>
            <a:endParaRPr lang="en-US" b="1"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u="sng" dirty="0" smtClean="0">
                <a:solidFill>
                  <a:srgbClr val="C00000"/>
                </a:solidFill>
              </a:rPr>
              <a:t>Types of Nutrients</a:t>
            </a:r>
            <a:endParaRPr lang="en-US" sz="5400" u="sng" dirty="0">
              <a:solidFill>
                <a:srgbClr val="C00000"/>
              </a:solidFill>
            </a:endParaRPr>
          </a:p>
        </p:txBody>
      </p:sp>
      <p:sp>
        <p:nvSpPr>
          <p:cNvPr id="3" name="Content Placeholder 2"/>
          <p:cNvSpPr>
            <a:spLocks noGrp="1"/>
          </p:cNvSpPr>
          <p:nvPr>
            <p:ph sz="quarter" idx="1"/>
          </p:nvPr>
        </p:nvSpPr>
        <p:spPr/>
        <p:txBody>
          <a:bodyPr>
            <a:normAutofit/>
          </a:bodyPr>
          <a:lstStyle/>
          <a:p>
            <a:r>
              <a:rPr lang="en-US" sz="3600" b="1" dirty="0" smtClean="0">
                <a:solidFill>
                  <a:schemeClr val="bg1"/>
                </a:solidFill>
              </a:rPr>
              <a:t>Protein</a:t>
            </a:r>
          </a:p>
          <a:p>
            <a:endParaRPr lang="en-US" sz="3600" b="1" dirty="0">
              <a:solidFill>
                <a:schemeClr val="bg1"/>
              </a:solidFill>
            </a:endParaRPr>
          </a:p>
        </p:txBody>
      </p:sp>
      <p:pic>
        <p:nvPicPr>
          <p:cNvPr id="1026" name="Picture 2" descr="C:\Users\Owner\Downloads\protein.jpg"/>
          <p:cNvPicPr>
            <a:picLocks noChangeAspect="1" noChangeArrowheads="1"/>
          </p:cNvPicPr>
          <p:nvPr/>
        </p:nvPicPr>
        <p:blipFill>
          <a:blip r:embed="rId3" cstate="print"/>
          <a:srcRect/>
          <a:stretch>
            <a:fillRect/>
          </a:stretch>
        </p:blipFill>
        <p:spPr bwMode="auto">
          <a:xfrm>
            <a:off x="2667000" y="2438400"/>
            <a:ext cx="5629275" cy="3981450"/>
          </a:xfrm>
          <a:prstGeom prst="rect">
            <a:avLst/>
          </a:prstGeom>
          <a:noFill/>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4400" b="1" dirty="0" smtClean="0"/>
              <a:t>Proteins</a:t>
            </a:r>
          </a:p>
          <a:p>
            <a:pPr lvl="3"/>
            <a:r>
              <a:rPr lang="en-US" sz="3600" b="1" dirty="0" smtClean="0">
                <a:solidFill>
                  <a:srgbClr val="002060"/>
                </a:solidFill>
              </a:rPr>
              <a:t>Supports growth of cells</a:t>
            </a:r>
          </a:p>
          <a:p>
            <a:pPr lvl="3"/>
            <a:r>
              <a:rPr lang="en-US" sz="3600" b="1" dirty="0" smtClean="0">
                <a:solidFill>
                  <a:srgbClr val="002060"/>
                </a:solidFill>
              </a:rPr>
              <a:t>Forms antibodies to fight illness</a:t>
            </a:r>
            <a:endParaRPr lang="en-US" sz="3600" b="1" dirty="0">
              <a:solidFill>
                <a:srgbClr val="002060"/>
              </a:solidFill>
            </a:endParaRP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990600"/>
            <a:ext cx="8229600" cy="5318760"/>
          </a:xfrm>
        </p:spPr>
        <p:txBody>
          <a:bodyPr>
            <a:normAutofit/>
          </a:bodyPr>
          <a:lstStyle/>
          <a:p>
            <a:r>
              <a:rPr lang="en-US" sz="4400" b="1" dirty="0" smtClean="0"/>
              <a:t>Carbohydrates</a:t>
            </a:r>
            <a:endParaRPr lang="en-US" sz="4400" b="1" dirty="0"/>
          </a:p>
        </p:txBody>
      </p:sp>
      <p:pic>
        <p:nvPicPr>
          <p:cNvPr id="2050" name="Picture 2" descr="C:\Users\Owner\Downloads\image003.jpg"/>
          <p:cNvPicPr>
            <a:picLocks noChangeAspect="1" noChangeArrowheads="1"/>
          </p:cNvPicPr>
          <p:nvPr/>
        </p:nvPicPr>
        <p:blipFill>
          <a:blip r:embed="rId3" cstate="print"/>
          <a:srcRect/>
          <a:stretch>
            <a:fillRect/>
          </a:stretch>
        </p:blipFill>
        <p:spPr bwMode="auto">
          <a:xfrm>
            <a:off x="1981200" y="1981200"/>
            <a:ext cx="4406900" cy="4191000"/>
          </a:xfrm>
          <a:prstGeom prst="rect">
            <a:avLst/>
          </a:prstGeom>
          <a:noFill/>
        </p:spPr>
      </p:pic>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b="1" dirty="0" smtClean="0"/>
              <a:t>Carbohydrates</a:t>
            </a:r>
          </a:p>
          <a:p>
            <a:pPr lvl="3"/>
            <a:r>
              <a:rPr lang="en-US" sz="3600" b="1" dirty="0" smtClean="0"/>
              <a:t>Major source of energy</a:t>
            </a:r>
          </a:p>
          <a:p>
            <a:pPr lvl="3"/>
            <a:r>
              <a:rPr lang="en-US" sz="3600" b="1" dirty="0" smtClean="0"/>
              <a:t>Supplies fiber for the body</a:t>
            </a:r>
            <a:endParaRPr lang="en-US" sz="3600" b="1"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838200"/>
            <a:ext cx="8229600" cy="5471160"/>
          </a:xfrm>
        </p:spPr>
        <p:txBody>
          <a:bodyPr>
            <a:normAutofit/>
          </a:bodyPr>
          <a:lstStyle/>
          <a:p>
            <a:r>
              <a:rPr lang="en-US" sz="4400" b="1" dirty="0" smtClean="0">
                <a:solidFill>
                  <a:srgbClr val="00B050"/>
                </a:solidFill>
              </a:rPr>
              <a:t>Vitamin C</a:t>
            </a:r>
            <a:endParaRPr lang="en-US" sz="4400" b="1" dirty="0">
              <a:solidFill>
                <a:srgbClr val="00B050"/>
              </a:solidFill>
            </a:endParaRPr>
          </a:p>
        </p:txBody>
      </p:sp>
      <p:pic>
        <p:nvPicPr>
          <p:cNvPr id="3074" name="Picture 2" descr="C:\Users\Owner\Downloads\18109.jpg"/>
          <p:cNvPicPr>
            <a:picLocks noChangeAspect="1" noChangeArrowheads="1"/>
          </p:cNvPicPr>
          <p:nvPr/>
        </p:nvPicPr>
        <p:blipFill>
          <a:blip r:embed="rId3" cstate="print"/>
          <a:srcRect/>
          <a:stretch>
            <a:fillRect/>
          </a:stretch>
        </p:blipFill>
        <p:spPr bwMode="auto">
          <a:xfrm>
            <a:off x="1524000" y="1981200"/>
            <a:ext cx="6019800" cy="40386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125</TotalTime>
  <Words>474</Words>
  <Application>Microsoft Office PowerPoint</Application>
  <PresentationFormat>On-screen Show (4:3)</PresentationFormat>
  <Paragraphs>111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NUTRITION</vt:lpstr>
      <vt:lpstr>Slide 2</vt:lpstr>
      <vt:lpstr>Slide 3</vt:lpstr>
      <vt:lpstr>DIET GOALSGLS</vt:lpstr>
      <vt:lpstr>Types of Nutrients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FOOD GUIDE PYRAMID</vt:lpstr>
      <vt:lpstr>How To Avoid To Much Sugar</vt:lpstr>
      <vt:lpstr>Avoiding Sugar</vt:lpstr>
      <vt:lpstr>Slide 22</vt:lpstr>
      <vt:lpstr>Ways to avoid to much sodium</vt:lpstr>
      <vt:lpstr>Slide 24</vt:lpstr>
      <vt:lpstr>Slide 25</vt:lpstr>
      <vt:lpstr>CALORIES</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Owner</dc:creator>
  <cp:lastModifiedBy>kparker</cp:lastModifiedBy>
  <cp:revision>16</cp:revision>
  <dcterms:created xsi:type="dcterms:W3CDTF">2009-08-08T19:01:29Z</dcterms:created>
  <dcterms:modified xsi:type="dcterms:W3CDTF">2010-07-02T01:36:02Z</dcterms:modified>
</cp:coreProperties>
</file>