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8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9" r:id="rId31"/>
    <p:sldId id="290" r:id="rId32"/>
    <p:sldId id="296" r:id="rId33"/>
    <p:sldId id="291" r:id="rId34"/>
    <p:sldId id="297" r:id="rId35"/>
    <p:sldId id="292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E74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CBF45-33A9-46FC-963A-64F85526D5E9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0A078-BEB5-420E-8B9B-3867241E2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A078-BEB5-420E-8B9B-3867241E21E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59DD-0D29-48A6-BD47-885DD38F767C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01DC14A-4EC6-4AA8-BC11-F9A5D22951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59DD-0D29-48A6-BD47-885DD38F767C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C14A-4EC6-4AA8-BC11-F9A5D2295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59DD-0D29-48A6-BD47-885DD38F767C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C14A-4EC6-4AA8-BC11-F9A5D2295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59DD-0D29-48A6-BD47-885DD38F767C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C14A-4EC6-4AA8-BC11-F9A5D22951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59DD-0D29-48A6-BD47-885DD38F767C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01DC14A-4EC6-4AA8-BC11-F9A5D2295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59DD-0D29-48A6-BD47-885DD38F767C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C14A-4EC6-4AA8-BC11-F9A5D22951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59DD-0D29-48A6-BD47-885DD38F767C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C14A-4EC6-4AA8-BC11-F9A5D22951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59DD-0D29-48A6-BD47-885DD38F767C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C14A-4EC6-4AA8-BC11-F9A5D2295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59DD-0D29-48A6-BD47-885DD38F767C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C14A-4EC6-4AA8-BC11-F9A5D2295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59DD-0D29-48A6-BD47-885DD38F767C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C14A-4EC6-4AA8-BC11-F9A5D22951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59DD-0D29-48A6-BD47-885DD38F767C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01DC14A-4EC6-4AA8-BC11-F9A5D22951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FE59DD-0D29-48A6-BD47-885DD38F767C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01DC14A-4EC6-4AA8-BC11-F9A5D2295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Physical Fitness</a:t>
            </a:r>
            <a:endParaRPr lang="en-US" dirty="0"/>
          </a:p>
        </p:txBody>
      </p:sp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Sedentary Lifestyle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way of life that involves little physical activity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Owner\Downloads\potato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7696200" cy="4419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Owner\Downloads\Kids Playing Video Gam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62000"/>
            <a:ext cx="7010400" cy="533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Metabolism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The process by which your body gets energy from food</a:t>
            </a:r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/>
              <a:t>Elements of Fitness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1-  Cardio-respiratory endurance:  the ability of the heart, lungs, and blood vessels to utilize and send fuel and oxygen to the body’s tissues during long periods of moderate-to-vigorous activity</a:t>
            </a:r>
          </a:p>
          <a:p>
            <a:r>
              <a:rPr lang="en-US" sz="2800" dirty="0" smtClean="0"/>
              <a:t>2-  Muscular Strength:  the amount of force a muscle can exert</a:t>
            </a:r>
          </a:p>
          <a:p>
            <a:r>
              <a:rPr lang="en-US" sz="2800" dirty="0" smtClean="0"/>
              <a:t>3-  Muscular Endurance:  the ability of the muscles to perform physical tasks over a period of time without becoming fatigued</a:t>
            </a:r>
            <a:endParaRPr lang="en-US" sz="2800" dirty="0"/>
          </a:p>
        </p:txBody>
      </p:sp>
    </p:spTree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4- Flexibility:  the ability to move a body part through a full range of motion</a:t>
            </a:r>
          </a:p>
          <a:p>
            <a:endParaRPr lang="en-US" sz="3200" dirty="0" smtClean="0"/>
          </a:p>
          <a:p>
            <a:r>
              <a:rPr lang="en-US" sz="3200" dirty="0" smtClean="0"/>
              <a:t>5- Body Composition:  the ratio of body fat to lean body tissue, including muscle, bone, water, and connective tissue such as ligaments, cartilage, and tendons  </a:t>
            </a:r>
            <a:endParaRPr lang="en-US" sz="3200" dirty="0"/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Owner\Downloads\624.x600.Seek2.MindBody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90600"/>
            <a:ext cx="4876800" cy="533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ydrostatic_weighing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685800"/>
            <a:ext cx="6858000" cy="5715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Aerobic exercise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200" dirty="0" smtClean="0">
                <a:solidFill>
                  <a:srgbClr val="00B050"/>
                </a:solidFill>
              </a:rPr>
              <a:t>Any activity that uses large muscle groups, is rhythmic in nature, and can be maintained continuously for at least 30 minutes three times a day .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Owner\Downloads\Aerobic_exercise_-_public_demonstration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685800"/>
            <a:ext cx="4953000" cy="5334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Physical Activity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Any form of movement that causes your body to use energy</a:t>
            </a:r>
            <a:endParaRPr lang="en-US" b="1" dirty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Anaerobic Exercise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200" dirty="0" smtClean="0">
                <a:solidFill>
                  <a:srgbClr val="C00000"/>
                </a:solidFill>
              </a:rPr>
              <a:t>Intense short bursts of activity in which the muscles work so hard that they produce energy without using oxygen.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ut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Owner\Downloads\stewart-cohen-lifting-weight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066800"/>
            <a:ext cx="4419599" cy="48101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Effective Fitness Programs based on three principles: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1-  Overload:  working the body harder than it is normally worked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2-  Progression:  the gradual increase in overload necessary to achieve higher levels of fitness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3-  Specificity:  particular exercises and activities improve particular areas of health-related fitness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Three stages of an exercise program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1-  </a:t>
            </a:r>
            <a:r>
              <a:rPr lang="en-US" b="1" u="sng" dirty="0" smtClean="0">
                <a:solidFill>
                  <a:srgbClr val="00B050"/>
                </a:solidFill>
              </a:rPr>
              <a:t>The Warm-up:  </a:t>
            </a:r>
            <a:r>
              <a:rPr lang="en-US" dirty="0" smtClean="0"/>
              <a:t>An activity that prepares the muscles for work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2-  </a:t>
            </a:r>
            <a:r>
              <a:rPr lang="en-US" b="1" u="sng" dirty="0" smtClean="0">
                <a:solidFill>
                  <a:srgbClr val="00B050"/>
                </a:solidFill>
              </a:rPr>
              <a:t>The Workout</a:t>
            </a:r>
            <a:r>
              <a:rPr lang="en-US" dirty="0" smtClean="0"/>
              <a:t>:  part of an exercise program when the activity is performed at its highest peak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3-  </a:t>
            </a:r>
            <a:r>
              <a:rPr lang="en-US" b="1" u="sng" dirty="0" smtClean="0">
                <a:solidFill>
                  <a:srgbClr val="00B050"/>
                </a:solidFill>
              </a:rPr>
              <a:t>The Cool-Down</a:t>
            </a:r>
            <a:r>
              <a:rPr lang="en-US" dirty="0" smtClean="0"/>
              <a:t>:  activity that prepares the muscles to return to a resting state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What is the F.I.T.T. Formula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F-</a:t>
            </a:r>
            <a:r>
              <a:rPr lang="en-US" sz="2800" dirty="0" smtClean="0">
                <a:solidFill>
                  <a:srgbClr val="C00000"/>
                </a:solidFill>
              </a:rPr>
              <a:t>   </a:t>
            </a:r>
            <a:r>
              <a:rPr lang="en-US" sz="2800" b="1" dirty="0" smtClean="0">
                <a:solidFill>
                  <a:srgbClr val="C00000"/>
                </a:solidFill>
              </a:rPr>
              <a:t>FREQUENCY</a:t>
            </a:r>
            <a:endParaRPr lang="en-US" sz="6000" dirty="0" smtClean="0">
              <a:solidFill>
                <a:srgbClr val="C00000"/>
              </a:solidFill>
            </a:endParaRPr>
          </a:p>
          <a:p>
            <a:r>
              <a:rPr lang="en-US" sz="6000" dirty="0" smtClean="0">
                <a:solidFill>
                  <a:srgbClr val="C00000"/>
                </a:solidFill>
              </a:rPr>
              <a:t>I-</a:t>
            </a:r>
            <a:r>
              <a:rPr lang="en-US" sz="2800" dirty="0" smtClean="0">
                <a:solidFill>
                  <a:srgbClr val="C00000"/>
                </a:solidFill>
              </a:rPr>
              <a:t>   </a:t>
            </a:r>
            <a:r>
              <a:rPr lang="en-US" sz="2800" b="1" dirty="0" smtClean="0">
                <a:solidFill>
                  <a:srgbClr val="C00000"/>
                </a:solidFill>
              </a:rPr>
              <a:t>INTENSITY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6000" dirty="0" smtClean="0">
                <a:solidFill>
                  <a:srgbClr val="C00000"/>
                </a:solidFill>
              </a:rPr>
              <a:t>T-</a:t>
            </a:r>
            <a:r>
              <a:rPr lang="en-US" sz="2800" b="1" dirty="0" smtClean="0">
                <a:solidFill>
                  <a:srgbClr val="C00000"/>
                </a:solidFill>
              </a:rPr>
              <a:t>  TIME/DURATION</a:t>
            </a:r>
            <a:endParaRPr lang="en-US" sz="6000" dirty="0" smtClean="0">
              <a:solidFill>
                <a:srgbClr val="C00000"/>
              </a:solidFill>
            </a:endParaRPr>
          </a:p>
          <a:p>
            <a:r>
              <a:rPr lang="en-US" sz="6000" dirty="0" smtClean="0">
                <a:solidFill>
                  <a:srgbClr val="C00000"/>
                </a:solidFill>
              </a:rPr>
              <a:t>T-</a:t>
            </a:r>
            <a:r>
              <a:rPr lang="en-US" sz="2800" dirty="0" smtClean="0">
                <a:solidFill>
                  <a:srgbClr val="C00000"/>
                </a:solidFill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</a:rPr>
              <a:t>TYPE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smtClean="0">
                <a:solidFill>
                  <a:schemeClr val="tx1"/>
                </a:solidFill>
              </a:rPr>
              <a:t>Heart Rate</a:t>
            </a:r>
            <a:endParaRPr lang="en-US" sz="48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solidFill>
                <a:srgbClr val="CC0000"/>
              </a:solidFill>
            </a:endParaRPr>
          </a:p>
          <a:p>
            <a:endParaRPr lang="en-US" dirty="0" smtClean="0">
              <a:solidFill>
                <a:srgbClr val="CC0000"/>
              </a:solidFill>
            </a:endParaRPr>
          </a:p>
          <a:p>
            <a:endParaRPr lang="en-US" dirty="0" smtClean="0">
              <a:solidFill>
                <a:srgbClr val="CC0000"/>
              </a:solidFill>
            </a:endParaRPr>
          </a:p>
          <a:p>
            <a:r>
              <a:rPr lang="en-US" sz="2800" dirty="0" smtClean="0">
                <a:solidFill>
                  <a:srgbClr val="CC0000"/>
                </a:solidFill>
              </a:rPr>
              <a:t>Number of times the heart contracts per minute</a:t>
            </a: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Stroke Volume</a:t>
            </a:r>
            <a:br>
              <a:rPr lang="en-US" b="1" u="sng" dirty="0" smtClean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Amount of blood pumped from the left ventricle each time the heart contracts</a:t>
            </a:r>
            <a:endParaRPr lang="en-US" sz="2800" dirty="0"/>
          </a:p>
        </p:txBody>
      </p:sp>
    </p:spTree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smtClean="0">
                <a:solidFill>
                  <a:srgbClr val="00B050"/>
                </a:solidFill>
              </a:rPr>
              <a:t>Target Heart Rate</a:t>
            </a:r>
            <a:endParaRPr lang="en-US" sz="4800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Intensity at which the heart needs to work for aerobic and CVE fitness</a:t>
            </a:r>
            <a:endParaRPr lang="en-US" b="1" dirty="0"/>
          </a:p>
        </p:txBody>
      </p:sp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RHR (resting heart rate)</a:t>
            </a:r>
          </a:p>
          <a:p>
            <a:pPr lvl="2"/>
            <a:r>
              <a:rPr lang="en-US" sz="3000" dirty="0" smtClean="0">
                <a:solidFill>
                  <a:srgbClr val="0070C0"/>
                </a:solidFill>
              </a:rPr>
              <a:t>Number of times your heart contracts each minute while the body is at rest</a:t>
            </a:r>
          </a:p>
          <a:p>
            <a:pPr lvl="2"/>
            <a:endParaRPr lang="en-US" sz="3000" dirty="0" smtClean="0">
              <a:solidFill>
                <a:srgbClr val="0070C0"/>
              </a:solidFill>
            </a:endParaRPr>
          </a:p>
          <a:p>
            <a:pPr lvl="2">
              <a:buNone/>
            </a:pPr>
            <a:endParaRPr lang="en-US" sz="30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ut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MHR (maximal heart rate)</a:t>
            </a:r>
          </a:p>
          <a:p>
            <a:pPr lvl="2"/>
            <a:r>
              <a:rPr lang="en-US" sz="3000" dirty="0" smtClean="0">
                <a:solidFill>
                  <a:srgbClr val="C00000"/>
                </a:solidFill>
              </a:rPr>
              <a:t>Maximal heart rate the body is capable of attaining.  Estimated by subtracting your age from 220.</a:t>
            </a: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Owner\Downloads\peyton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3400" y="457200"/>
            <a:ext cx="8001000" cy="594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smtClean="0">
                <a:solidFill>
                  <a:schemeClr val="tx1"/>
                </a:solidFill>
              </a:rPr>
              <a:t>Training Program</a:t>
            </a:r>
            <a:endParaRPr lang="en-US" sz="48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A program of formalized physical preparation for involvement in a sport or another physical activity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/>
              <a:t>Hydration</a:t>
            </a:r>
            <a:r>
              <a:rPr lang="en-US" sz="4800" b="1" dirty="0" smtClean="0"/>
              <a:t> –</a:t>
            </a:r>
            <a:endParaRPr lang="en-US" sz="4800" b="1" u="sng" dirty="0" smtClean="0"/>
          </a:p>
          <a:p>
            <a:pPr lvl="2"/>
            <a:r>
              <a:rPr lang="en-US" sz="4200" b="1" dirty="0" smtClean="0"/>
              <a:t>Taking in fluids so that the body functions properly</a:t>
            </a:r>
          </a:p>
          <a:p>
            <a:pPr lvl="2"/>
            <a:endParaRPr lang="en-US" sz="4200" b="1" dirty="0" smtClean="0"/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Owner\Downloads\hydrati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762000"/>
            <a:ext cx="5257800" cy="5257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b="1" u="sng" dirty="0" smtClean="0">
                <a:solidFill>
                  <a:srgbClr val="00B050"/>
                </a:solidFill>
              </a:rPr>
              <a:t>Anabolic Steroids</a:t>
            </a:r>
            <a:r>
              <a:rPr lang="en-US" sz="4400" b="1" dirty="0" smtClean="0">
                <a:solidFill>
                  <a:srgbClr val="00B050"/>
                </a:solidFill>
              </a:rPr>
              <a:t> –</a:t>
            </a:r>
          </a:p>
          <a:p>
            <a:pPr lvl="2"/>
            <a:r>
              <a:rPr lang="en-US" sz="3800" b="1" dirty="0" smtClean="0">
                <a:solidFill>
                  <a:srgbClr val="00B050"/>
                </a:solidFill>
              </a:rPr>
              <a:t>Synthetic substances that are similar to the male hormone testosterone</a:t>
            </a:r>
            <a:endParaRPr lang="en-US" sz="3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Owner\Downloads\steroid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38200" y="838200"/>
            <a:ext cx="7391400" cy="53340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Weather Related Risks while being Physically Active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Overexertion – over working the body</a:t>
            </a:r>
          </a:p>
          <a:p>
            <a:endParaRPr lang="en-US" sz="2800" dirty="0" smtClean="0"/>
          </a:p>
          <a:p>
            <a:r>
              <a:rPr lang="en-US" sz="2800" dirty="0" smtClean="0"/>
              <a:t>Heat Cramp – muscle spasms that result from a loss of large amounts of salt and water through sweating</a:t>
            </a:r>
          </a:p>
          <a:p>
            <a:endParaRPr lang="en-US" sz="2800" dirty="0" smtClean="0"/>
          </a:p>
          <a:p>
            <a:r>
              <a:rPr lang="en-US" sz="2800" dirty="0" smtClean="0"/>
              <a:t>Heatstroke – a condition in which the body loses the ability to rid itself of excessive heat through perspiration</a:t>
            </a:r>
          </a:p>
          <a:p>
            <a:endParaRPr lang="en-US" sz="2800" dirty="0" smtClean="0"/>
          </a:p>
          <a:p>
            <a:r>
              <a:rPr lang="en-US" sz="2800" dirty="0" smtClean="0"/>
              <a:t>Frostbite – a condition that results when body tissues become frozen</a:t>
            </a:r>
            <a:endParaRPr lang="en-US" sz="2800" dirty="0"/>
          </a:p>
        </p:txBody>
      </p:sp>
    </p:spTree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Hypothermia – a condition in which body temperature becomes dangerously low</a:t>
            </a:r>
            <a:endParaRPr lang="en-US" sz="2800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 smtClean="0">
                <a:solidFill>
                  <a:schemeClr val="tx1"/>
                </a:solidFill>
              </a:rPr>
              <a:t>Why Exercise?</a:t>
            </a:r>
            <a:endParaRPr lang="en-US" sz="54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/>
              <a:t>Cardiovascular Endurance</a:t>
            </a:r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Owner\Downloads\hear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80772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/>
              <a:t>Stress Management</a:t>
            </a:r>
          </a:p>
          <a:p>
            <a:r>
              <a:rPr lang="en-US" sz="3600" dirty="0" smtClean="0"/>
              <a:t>Feeling of Accomplishment</a:t>
            </a:r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Owner\Downloads\finish_lin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7620000" cy="5867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/>
              <a:t>Weight control</a:t>
            </a:r>
          </a:p>
          <a:p>
            <a:r>
              <a:rPr lang="en-US" sz="3600" dirty="0" smtClean="0"/>
              <a:t>Immune system</a:t>
            </a:r>
            <a:endParaRPr lang="en-US" sz="3600" dirty="0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Owner\Downloads\weight-los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09600"/>
            <a:ext cx="73152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144</TotalTime>
  <Words>567</Words>
  <Application>Microsoft Office PowerPoint</Application>
  <PresentationFormat>On-screen Show (4:3)</PresentationFormat>
  <Paragraphs>136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Equity</vt:lpstr>
      <vt:lpstr>Physical Fitness</vt:lpstr>
      <vt:lpstr>Physical Activity</vt:lpstr>
      <vt:lpstr>Slide 3</vt:lpstr>
      <vt:lpstr>Why Exercise?</vt:lpstr>
      <vt:lpstr>Slide 5</vt:lpstr>
      <vt:lpstr>Slide 6</vt:lpstr>
      <vt:lpstr>Slide 7</vt:lpstr>
      <vt:lpstr>Slide 8</vt:lpstr>
      <vt:lpstr>Slide 9</vt:lpstr>
      <vt:lpstr>Sedentary Lifestyle</vt:lpstr>
      <vt:lpstr>Slide 11</vt:lpstr>
      <vt:lpstr>Slide 12</vt:lpstr>
      <vt:lpstr>Metabolism</vt:lpstr>
      <vt:lpstr>Elements of Fitness</vt:lpstr>
      <vt:lpstr>Slide 15</vt:lpstr>
      <vt:lpstr>Slide 16</vt:lpstr>
      <vt:lpstr>Slide 17</vt:lpstr>
      <vt:lpstr>Aerobic exercise</vt:lpstr>
      <vt:lpstr>Slide 19</vt:lpstr>
      <vt:lpstr>Anaerobic Exercise</vt:lpstr>
      <vt:lpstr>Slide 21</vt:lpstr>
      <vt:lpstr>Effective Fitness Programs based on three principles:</vt:lpstr>
      <vt:lpstr>Three stages of an exercise program</vt:lpstr>
      <vt:lpstr>What is the F.I.T.T. Formula</vt:lpstr>
      <vt:lpstr>Heart Rate</vt:lpstr>
      <vt:lpstr>Stroke Volume </vt:lpstr>
      <vt:lpstr>Target Heart Rate</vt:lpstr>
      <vt:lpstr>Slide 28</vt:lpstr>
      <vt:lpstr>Slide 29</vt:lpstr>
      <vt:lpstr>Training Program</vt:lpstr>
      <vt:lpstr>Slide 31</vt:lpstr>
      <vt:lpstr>Slide 32</vt:lpstr>
      <vt:lpstr>Slide 33</vt:lpstr>
      <vt:lpstr>Slide 34</vt:lpstr>
      <vt:lpstr>Weather Related Risks while being Physically Active</vt:lpstr>
      <vt:lpstr>Slide 36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Fitness</dc:title>
  <dc:creator>Owner</dc:creator>
  <cp:lastModifiedBy>kparker</cp:lastModifiedBy>
  <cp:revision>21</cp:revision>
  <dcterms:created xsi:type="dcterms:W3CDTF">2009-08-07T21:37:18Z</dcterms:created>
  <dcterms:modified xsi:type="dcterms:W3CDTF">2011-07-19T19:02:59Z</dcterms:modified>
</cp:coreProperties>
</file>