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2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300" r:id="rId39"/>
    <p:sldId id="301" r:id="rId40"/>
    <p:sldId id="302" r:id="rId41"/>
    <p:sldId id="303" r:id="rId42"/>
    <p:sldId id="305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2E688-B313-44CB-8BA7-51EFC788CE2F}" type="datetimeFigureOut">
              <a:rPr lang="en-US" smtClean="0"/>
              <a:pPr/>
              <a:t>12/8/2010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9791C-2951-41E8-8E86-83D956ACA5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9791C-2951-41E8-8E86-83D956ACA55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6D35CB8-A6E4-4EBF-A6AE-F401CEEC5F33}" type="datetimeFigureOut">
              <a:rPr lang="en-US" smtClean="0"/>
              <a:pPr/>
              <a:t>12/8/2010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A4F5658-23DF-46C6-8377-3625C0D5F9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5CB8-A6E4-4EBF-A6AE-F401CEEC5F33}" type="datetimeFigureOut">
              <a:rPr lang="en-US" smtClean="0"/>
              <a:pPr/>
              <a:t>12/8/2010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5658-23DF-46C6-8377-3625C0D5F9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5CB8-A6E4-4EBF-A6AE-F401CEEC5F33}" type="datetimeFigureOut">
              <a:rPr lang="en-US" smtClean="0"/>
              <a:pPr/>
              <a:t>12/8/2010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5658-23DF-46C6-8377-3625C0D5F9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6D35CB8-A6E4-4EBF-A6AE-F401CEEC5F33}" type="datetimeFigureOut">
              <a:rPr lang="en-US" smtClean="0"/>
              <a:pPr/>
              <a:t>12/8/2010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5658-23DF-46C6-8377-3625C0D5F9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6D35CB8-A6E4-4EBF-A6AE-F401CEEC5F33}" type="datetimeFigureOut">
              <a:rPr lang="en-US" smtClean="0"/>
              <a:pPr/>
              <a:t>12/8/2010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A4F5658-23DF-46C6-8377-3625C0D5F94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6D35CB8-A6E4-4EBF-A6AE-F401CEEC5F33}" type="datetimeFigureOut">
              <a:rPr lang="en-US" smtClean="0"/>
              <a:pPr/>
              <a:t>12/8/2010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A4F5658-23DF-46C6-8377-3625C0D5F9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6D35CB8-A6E4-4EBF-A6AE-F401CEEC5F33}" type="datetimeFigureOut">
              <a:rPr lang="en-US" smtClean="0"/>
              <a:pPr/>
              <a:t>12/8/2010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A4F5658-23DF-46C6-8377-3625C0D5F9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5CB8-A6E4-4EBF-A6AE-F401CEEC5F33}" type="datetimeFigureOut">
              <a:rPr lang="en-US" smtClean="0"/>
              <a:pPr/>
              <a:t>12/8/2010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5658-23DF-46C6-8377-3625C0D5F9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6D35CB8-A6E4-4EBF-A6AE-F401CEEC5F33}" type="datetimeFigureOut">
              <a:rPr lang="en-US" smtClean="0"/>
              <a:pPr/>
              <a:t>12/8/2010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A4F5658-23DF-46C6-8377-3625C0D5F9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6D35CB8-A6E4-4EBF-A6AE-F401CEEC5F33}" type="datetimeFigureOut">
              <a:rPr lang="en-US" smtClean="0"/>
              <a:pPr/>
              <a:t>12/8/2010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A4F5658-23DF-46C6-8377-3625C0D5F9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6D35CB8-A6E4-4EBF-A6AE-F401CEEC5F33}" type="datetimeFigureOut">
              <a:rPr lang="en-US" smtClean="0"/>
              <a:pPr/>
              <a:t>12/8/2010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A4F5658-23DF-46C6-8377-3625C0D5F9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6D35CB8-A6E4-4EBF-A6AE-F401CEEC5F33}" type="datetimeFigureOut">
              <a:rPr lang="en-US" smtClean="0"/>
              <a:pPr/>
              <a:t>12/8/2010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A4F5658-23DF-46C6-8377-3625C0D5F9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424112"/>
          </a:xfrm>
        </p:spPr>
        <p:txBody>
          <a:bodyPr/>
          <a:lstStyle/>
          <a:p>
            <a:pPr algn="ctr"/>
            <a:r>
              <a:rPr lang="en-US" b="1" i="1" u="sng" dirty="0" smtClean="0"/>
              <a:t>NONCOMMUNICABLE DISEASES AND DISABILITIES</a:t>
            </a:r>
            <a:endParaRPr lang="en-US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Owner\Downloads\Angioplasty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762000"/>
            <a:ext cx="7239000" cy="5692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PACEMAKER</a:t>
            </a:r>
            <a:endParaRPr lang="en-US" b="1" dirty="0"/>
          </a:p>
        </p:txBody>
      </p:sp>
      <p:pic>
        <p:nvPicPr>
          <p:cNvPr id="3074" name="Picture 2" descr="C:\Users\Owner\Downloads\pacemaker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09800"/>
            <a:ext cx="4013200" cy="4140200"/>
          </a:xfrm>
          <a:prstGeom prst="rect">
            <a:avLst/>
          </a:prstGeom>
          <a:noFill/>
        </p:spPr>
      </p:pic>
      <p:pic>
        <p:nvPicPr>
          <p:cNvPr id="3075" name="Picture 3" descr="C:\Users\Owner\Downloads\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209800"/>
            <a:ext cx="3790951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Owner\Downloads\coronary_artery_bypas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066800"/>
            <a:ext cx="4476750" cy="5400675"/>
          </a:xfrm>
          <a:prstGeom prst="rect">
            <a:avLst/>
          </a:prstGeom>
          <a:noFill/>
        </p:spPr>
      </p:pic>
      <p:pic>
        <p:nvPicPr>
          <p:cNvPr id="4099" name="Picture 3" descr="C:\Users\Owner\Downloads\ThCoronaryArteryBypass-Table1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066799"/>
            <a:ext cx="3974592" cy="54761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ANGINA PECTORIS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Chest pain that results when the heart does not get enough oxygen</a:t>
            </a:r>
          </a:p>
          <a:p>
            <a:r>
              <a:rPr lang="en-US" b="1" dirty="0" smtClean="0"/>
              <a:t>Pain that usually last a few seconds</a:t>
            </a:r>
          </a:p>
          <a:p>
            <a:r>
              <a:rPr lang="en-US" b="1" dirty="0" smtClean="0"/>
              <a:t>Can be treated with medication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HEART ATTACK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Damage to the heart muscle caused by a reduced or blocked blood supply</a:t>
            </a:r>
          </a:p>
          <a:p>
            <a:r>
              <a:rPr lang="en-US" b="1" dirty="0" smtClean="0"/>
              <a:t>Most heart attacks start slowly with mild pain or discomfort, which is often mistaken for indigestion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CONGESTIVE HEART FAILURE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heart gradually weakens to the point that cannot maintain regular pumping rate and force</a:t>
            </a:r>
          </a:p>
          <a:p>
            <a:r>
              <a:rPr lang="en-US" b="1" dirty="0" smtClean="0"/>
              <a:t>Can be a result of high blood pressure, atherosclerosis, a heart valve defect, or other factors</a:t>
            </a:r>
          </a:p>
          <a:p>
            <a:r>
              <a:rPr lang="en-US" b="1" dirty="0" smtClean="0"/>
              <a:t>Can be managed with meds, good nutrition, physical activity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STROKE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When arterial blockage interrupts the flow of blood to the brain</a:t>
            </a:r>
          </a:p>
          <a:p>
            <a:r>
              <a:rPr lang="en-US" b="1" dirty="0" smtClean="0"/>
              <a:t>Affects different parts of the body, depending on which part of the brain is deprived of oxygen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rgbClr val="FFFF00"/>
                </a:solidFill>
              </a:rPr>
              <a:t>RISK FACTORS FOR CVDS YOU CAN CONTROL: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Tobacco use</a:t>
            </a:r>
          </a:p>
          <a:p>
            <a:r>
              <a:rPr lang="en-US" dirty="0" smtClean="0"/>
              <a:t>High blood pressure</a:t>
            </a:r>
          </a:p>
          <a:p>
            <a:r>
              <a:rPr lang="en-US" dirty="0" smtClean="0"/>
              <a:t>High cholesterol</a:t>
            </a:r>
          </a:p>
          <a:p>
            <a:r>
              <a:rPr lang="en-US" dirty="0" smtClean="0"/>
              <a:t>Physical inactivity</a:t>
            </a:r>
          </a:p>
          <a:p>
            <a:r>
              <a:rPr lang="en-US" dirty="0" smtClean="0"/>
              <a:t>Excess weight</a:t>
            </a:r>
          </a:p>
          <a:p>
            <a:r>
              <a:rPr lang="en-US" dirty="0" smtClean="0"/>
              <a:t>Stress</a:t>
            </a:r>
          </a:p>
          <a:p>
            <a:r>
              <a:rPr lang="en-US" dirty="0" smtClean="0"/>
              <a:t>Drug and alcohol 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92D050"/>
                </a:solidFill>
              </a:rPr>
              <a:t>RISK FACTORS FOR CVDS THAT YOU CANNOT CONTROL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Heredity</a:t>
            </a:r>
          </a:p>
          <a:p>
            <a:r>
              <a:rPr lang="en-US" dirty="0" smtClean="0"/>
              <a:t>Gender</a:t>
            </a:r>
          </a:p>
          <a:p>
            <a:r>
              <a:rPr lang="en-US" dirty="0" smtClean="0"/>
              <a:t>Age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CANCER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Uncontrollable growth of abnormal cells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NONCOMMUNICABLE DISEASE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disease that is not transmitted by another person, a vector, or the environment</a:t>
            </a:r>
          </a:p>
          <a:p>
            <a:r>
              <a:rPr lang="en-US" b="1" dirty="0" smtClean="0"/>
              <a:t>Example:  heart disease, cancer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80306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</a:rPr>
              <a:t>TUMOR</a:t>
            </a:r>
            <a:endParaRPr lang="en-US" sz="48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r>
              <a:rPr lang="en-US" b="1" dirty="0" smtClean="0"/>
              <a:t>An abnormal mass of tissue that has no natural role in the body</a:t>
            </a:r>
          </a:p>
          <a:p>
            <a:endParaRPr lang="en-US" b="1" dirty="0" smtClean="0"/>
          </a:p>
          <a:p>
            <a:pPr lvl="1"/>
            <a:r>
              <a:rPr lang="en-US" b="1" u="sng" dirty="0" smtClean="0"/>
              <a:t>Benign</a:t>
            </a:r>
            <a:r>
              <a:rPr lang="en-US" b="1" dirty="0" smtClean="0"/>
              <a:t> </a:t>
            </a:r>
          </a:p>
          <a:p>
            <a:pPr lvl="2"/>
            <a:r>
              <a:rPr lang="en-US" b="1" dirty="0" smtClean="0"/>
              <a:t>Noncancerous </a:t>
            </a:r>
          </a:p>
          <a:p>
            <a:pPr lvl="1"/>
            <a:r>
              <a:rPr lang="en-US" b="1" u="sng" dirty="0" smtClean="0"/>
              <a:t>Malignant</a:t>
            </a:r>
          </a:p>
          <a:p>
            <a:pPr lvl="2"/>
            <a:r>
              <a:rPr lang="en-US" b="1" dirty="0" smtClean="0"/>
              <a:t>Cancerous, spread to neighboring tissues and through the body or lymph to other parts of the body</a:t>
            </a:r>
          </a:p>
          <a:p>
            <a:pPr lvl="1"/>
            <a:r>
              <a:rPr lang="en-US" b="1" u="sng" dirty="0" smtClean="0"/>
              <a:t>Metastasis</a:t>
            </a:r>
          </a:p>
          <a:p>
            <a:pPr lvl="2"/>
            <a:r>
              <a:rPr lang="en-US" b="1" dirty="0" smtClean="0"/>
              <a:t>The spread of cancer from the point where it originated to other parts of the body</a:t>
            </a:r>
          </a:p>
          <a:p>
            <a:pPr lvl="1">
              <a:buNone/>
            </a:pPr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TUMORS</a:t>
            </a:r>
            <a:endParaRPr lang="en-US" b="1" dirty="0"/>
          </a:p>
        </p:txBody>
      </p:sp>
      <p:pic>
        <p:nvPicPr>
          <p:cNvPr id="5122" name="Picture 2" descr="C:\Users\Owner\Downloads\kidney-cancer-tumor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09800"/>
            <a:ext cx="4204368" cy="3657600"/>
          </a:xfrm>
          <a:prstGeom prst="rect">
            <a:avLst/>
          </a:prstGeom>
          <a:noFill/>
        </p:spPr>
      </p:pic>
      <p:pic>
        <p:nvPicPr>
          <p:cNvPr id="5123" name="Picture 3" descr="C:\Users\Owner\Downloads\brain-tumo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2286000"/>
            <a:ext cx="40386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92D050"/>
                </a:solidFill>
              </a:rPr>
              <a:t>TYPES OF CANCER</a:t>
            </a:r>
            <a:endParaRPr lang="en-US" b="1" i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59408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Lymphomas</a:t>
            </a:r>
          </a:p>
          <a:p>
            <a:pPr lvl="1"/>
            <a:r>
              <a:rPr lang="en-US" b="1" dirty="0" smtClean="0"/>
              <a:t>Cancers of the immune system</a:t>
            </a:r>
          </a:p>
          <a:p>
            <a:r>
              <a:rPr lang="en-US" b="1" u="sng" dirty="0" err="1" smtClean="0"/>
              <a:t>Leukemias</a:t>
            </a:r>
            <a:endParaRPr lang="en-US" b="1" u="sng" dirty="0" smtClean="0"/>
          </a:p>
          <a:p>
            <a:pPr lvl="1"/>
            <a:r>
              <a:rPr lang="en-US" b="1" dirty="0" smtClean="0"/>
              <a:t>Cancers of the blood-forming organs</a:t>
            </a:r>
          </a:p>
          <a:p>
            <a:r>
              <a:rPr lang="en-US" b="1" u="sng" dirty="0" smtClean="0"/>
              <a:t>Carcinomas</a:t>
            </a:r>
          </a:p>
          <a:p>
            <a:pPr lvl="1"/>
            <a:r>
              <a:rPr lang="en-US" b="1" dirty="0" smtClean="0"/>
              <a:t>Cancers of glands and body linings, including the skin and the lining of the digestive track and lungs</a:t>
            </a:r>
          </a:p>
          <a:p>
            <a:r>
              <a:rPr lang="en-US" b="1" u="sng" dirty="0" smtClean="0"/>
              <a:t>Sarcomas</a:t>
            </a:r>
          </a:p>
          <a:p>
            <a:pPr lvl="1"/>
            <a:r>
              <a:rPr lang="en-US" b="1" dirty="0" smtClean="0"/>
              <a:t>Cancers of connective tissue, including bones, ligaments, and muscle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chemeClr val="accent3"/>
                </a:solidFill>
              </a:rPr>
              <a:t>MOST COMMON ORGANS AFFECTED:</a:t>
            </a:r>
            <a:endParaRPr lang="en-US" b="1" i="1" u="sng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Skin</a:t>
            </a:r>
          </a:p>
          <a:p>
            <a:r>
              <a:rPr lang="en-US" b="1" dirty="0" smtClean="0"/>
              <a:t>Breast</a:t>
            </a:r>
          </a:p>
          <a:p>
            <a:r>
              <a:rPr lang="en-US" b="1" dirty="0" smtClean="0"/>
              <a:t>Prostate</a:t>
            </a:r>
          </a:p>
          <a:p>
            <a:r>
              <a:rPr lang="en-US" b="1" dirty="0" smtClean="0"/>
              <a:t>Lung</a:t>
            </a:r>
          </a:p>
          <a:p>
            <a:r>
              <a:rPr lang="en-US" b="1" dirty="0" smtClean="0"/>
              <a:t>Colon/rectum</a:t>
            </a:r>
          </a:p>
          <a:p>
            <a:r>
              <a:rPr lang="en-US" b="1" dirty="0" smtClean="0"/>
              <a:t>Mouth</a:t>
            </a:r>
          </a:p>
          <a:p>
            <a:r>
              <a:rPr lang="en-US" b="1" dirty="0" smtClean="0"/>
              <a:t>Cervix</a:t>
            </a:r>
          </a:p>
          <a:p>
            <a:r>
              <a:rPr lang="en-US" b="1" dirty="0" smtClean="0"/>
              <a:t>Testicle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BIOPSY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REMOVAL OF A SMALL PIECE OF TISSUE FOR EXAMINATION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Usually necessary to determine whether cancer is present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80306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TREATING CANCER</a:t>
            </a:r>
            <a:endParaRPr lang="en-US" sz="48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59408"/>
          </a:xfrm>
        </p:spPr>
        <p:txBody>
          <a:bodyPr/>
          <a:lstStyle/>
          <a:p>
            <a:r>
              <a:rPr lang="en-US" b="1" u="sng" dirty="0" smtClean="0"/>
              <a:t>SURGERY</a:t>
            </a:r>
          </a:p>
          <a:p>
            <a:pPr lvl="1"/>
            <a:r>
              <a:rPr lang="en-US" b="1" dirty="0" smtClean="0"/>
              <a:t>Removes some or all of the cancerous masses from the body</a:t>
            </a:r>
          </a:p>
          <a:p>
            <a:r>
              <a:rPr lang="en-US" b="1" u="sng" dirty="0" smtClean="0"/>
              <a:t>RADIATION THERAPY</a:t>
            </a:r>
          </a:p>
          <a:p>
            <a:pPr lvl="1"/>
            <a:r>
              <a:rPr lang="en-US" b="1" dirty="0" smtClean="0"/>
              <a:t>Aims rays from radioactive substances at cancerous cells</a:t>
            </a:r>
          </a:p>
          <a:p>
            <a:pPr lvl="1"/>
            <a:r>
              <a:rPr lang="en-US" b="1" dirty="0" smtClean="0"/>
              <a:t>Radiation kills the cells and shrinks the cancerous mass</a:t>
            </a:r>
          </a:p>
          <a:p>
            <a:r>
              <a:rPr lang="en-US" b="1" u="sng" dirty="0" smtClean="0"/>
              <a:t>CHEMOTHERAPY</a:t>
            </a:r>
          </a:p>
          <a:p>
            <a:pPr lvl="1"/>
            <a:r>
              <a:rPr lang="en-US" b="1" dirty="0" smtClean="0"/>
              <a:t>Uses chemicals to destroy cancer cells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5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35608"/>
          </a:xfrm>
        </p:spPr>
        <p:txBody>
          <a:bodyPr/>
          <a:lstStyle/>
          <a:p>
            <a:r>
              <a:rPr lang="en-US" b="1" u="sng" dirty="0" smtClean="0"/>
              <a:t>IMMUNOTHERAPY</a:t>
            </a:r>
          </a:p>
          <a:p>
            <a:pPr lvl="1"/>
            <a:r>
              <a:rPr lang="en-US" b="1" dirty="0" smtClean="0"/>
              <a:t>Activates a person’s immune system to recognize specific cancers and destroy them</a:t>
            </a:r>
          </a:p>
          <a:p>
            <a:r>
              <a:rPr lang="en-US" b="1" u="sng" dirty="0" smtClean="0"/>
              <a:t>HORMONE THERAPY</a:t>
            </a:r>
          </a:p>
          <a:p>
            <a:pPr lvl="1"/>
            <a:r>
              <a:rPr lang="en-US" b="1" dirty="0" smtClean="0"/>
              <a:t>Involves using medicines that interfere with the production of hormones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chemeClr val="bg1"/>
                </a:solidFill>
              </a:rPr>
              <a:t>REMISSION</a:t>
            </a:r>
            <a:endParaRPr lang="en-US" sz="48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A period of time when symptoms disappear</a:t>
            </a:r>
          </a:p>
          <a:p>
            <a:r>
              <a:rPr lang="en-US" b="1" dirty="0" smtClean="0"/>
              <a:t>Not always cured, it can recur years later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ALLERGY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 specific reaction of the immune system to a foreign and frequently harmless substance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HISTAMINES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Chemicals that can stimulate mucus and fluid production in an area</a:t>
            </a:r>
          </a:p>
          <a:p>
            <a:r>
              <a:rPr lang="en-US" b="1" dirty="0" smtClean="0"/>
              <a:t>They produce the sneezing, itchy eyes, runny nose, and other symptoms that make a person with allergies uncomfortable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</a:rPr>
              <a:t>CARDIOVASCULAR </a:t>
            </a:r>
            <a:r>
              <a:rPr lang="en-US" sz="3600" b="1" dirty="0" smtClean="0">
                <a:solidFill>
                  <a:srgbClr val="FFC000"/>
                </a:solidFill>
              </a:rPr>
              <a:t>DISEASE (CVD)</a:t>
            </a:r>
            <a:endParaRPr lang="en-US" sz="36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A disease that affects the heart or blood vessels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50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146" name="Picture 2" descr="C:\Users\Owner\Downloads\allergy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24000"/>
            <a:ext cx="4038600" cy="464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7" name="Picture 3" descr="C:\Users\Owner\Downloads\allergies_panam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75200" y="1524000"/>
            <a:ext cx="4165600" cy="464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ASTHMA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 inflammatory condition in which the small airway in the lungs become narrowed, causing difficulty in breathing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MANAGING ASTHMA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59408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Monitor the condition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Recognize the warning signs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Manage the environment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Reduce asthma triggers in the environment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Manage stress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Relaxation and stress management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Take medication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Can be used to relieve symptoms, prevent flare-ups, and make air passages less sensitive to asthma triggers</a:t>
            </a: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Owner\Downloads\asthma_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580733"/>
            <a:ext cx="6629400" cy="5781063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DIABETES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chronic disease that affects the way body cells convert food into energy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80306"/>
          </a:xfrm>
        </p:spPr>
        <p:txBody>
          <a:bodyPr>
            <a:normAutofit/>
          </a:bodyPr>
          <a:lstStyle/>
          <a:p>
            <a:r>
              <a:rPr lang="en-US" sz="6000" b="1" i="1" dirty="0" smtClean="0">
                <a:solidFill>
                  <a:schemeClr val="bg1"/>
                </a:solidFill>
              </a:rPr>
              <a:t>TYPE 1</a:t>
            </a:r>
            <a:endParaRPr lang="en-US" sz="6000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78408"/>
          </a:xfrm>
        </p:spPr>
        <p:txBody>
          <a:bodyPr/>
          <a:lstStyle/>
          <a:p>
            <a:r>
              <a:rPr lang="en-US" b="1" dirty="0" smtClean="0"/>
              <a:t>Body does not produce insulin, and glucose builds up in the blood, starving cells of the energy they need</a:t>
            </a:r>
          </a:p>
          <a:p>
            <a:r>
              <a:rPr lang="en-US" b="1" dirty="0" smtClean="0"/>
              <a:t>Must take daily doses of insulin, either through injections or through a special pump that is attached to the body by tubing that is surgically implanted</a:t>
            </a:r>
          </a:p>
          <a:p>
            <a:r>
              <a:rPr lang="en-US" b="1" dirty="0" smtClean="0"/>
              <a:t>Able to live normal lives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80306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TYPE 2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/>
          <a:lstStyle/>
          <a:p>
            <a:r>
              <a:rPr lang="en-US" b="1" dirty="0" smtClean="0"/>
              <a:t>The body is unable to make enough insulin or to use insulin properly</a:t>
            </a:r>
          </a:p>
          <a:p>
            <a:r>
              <a:rPr lang="en-US" b="1" dirty="0" smtClean="0"/>
              <a:t>Individuals must carefully monitor their diet to control their blood sugar levels</a:t>
            </a:r>
          </a:p>
          <a:p>
            <a:r>
              <a:rPr lang="en-US" b="1" dirty="0" smtClean="0"/>
              <a:t>Oral medications or injections of insulin are required </a:t>
            </a:r>
          </a:p>
          <a:p>
            <a:r>
              <a:rPr lang="en-US" b="1" dirty="0" smtClean="0"/>
              <a:t>Becoming increasingly found in children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ARTHRITIS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group of more than 100 different diseases that cause pain and loss of movement in the joints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DISABILITY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Any physical or mental impairment that limits normal activities, including seeing, hearing, walking, or speaking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rgbClr val="00B0F0"/>
                </a:solidFill>
              </a:rPr>
              <a:t>COMMON CAUSES OF BLINDNESS</a:t>
            </a:r>
            <a:endParaRPr lang="en-US" b="1" i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808"/>
          </a:xfrm>
        </p:spPr>
        <p:txBody>
          <a:bodyPr/>
          <a:lstStyle/>
          <a:p>
            <a:r>
              <a:rPr lang="en-US" b="1" dirty="0" smtClean="0"/>
              <a:t>Diabetes</a:t>
            </a:r>
          </a:p>
          <a:p>
            <a:pPr lvl="1"/>
            <a:r>
              <a:rPr lang="en-US" b="1" dirty="0" smtClean="0"/>
              <a:t>Leading cause of blindness</a:t>
            </a:r>
          </a:p>
          <a:p>
            <a:r>
              <a:rPr lang="en-US" b="1" dirty="0" smtClean="0"/>
              <a:t>Macular degeneration</a:t>
            </a:r>
          </a:p>
          <a:p>
            <a:pPr lvl="1"/>
            <a:r>
              <a:rPr lang="en-US" b="1" dirty="0" smtClean="0"/>
              <a:t>Disease in which the retina degenerates</a:t>
            </a:r>
          </a:p>
          <a:p>
            <a:r>
              <a:rPr lang="en-US" b="1" dirty="0" smtClean="0"/>
              <a:t>Glaucoma</a:t>
            </a:r>
          </a:p>
          <a:p>
            <a:pPr lvl="1"/>
            <a:r>
              <a:rPr lang="en-US" b="1" dirty="0" smtClean="0"/>
              <a:t>Disease that damages the optic nerve of the eye</a:t>
            </a:r>
          </a:p>
          <a:p>
            <a:r>
              <a:rPr lang="en-US" b="1" dirty="0" smtClean="0"/>
              <a:t>Cataracts </a:t>
            </a:r>
          </a:p>
          <a:p>
            <a:pPr lvl="1"/>
            <a:r>
              <a:rPr lang="en-US" b="1" dirty="0" smtClean="0"/>
              <a:t>A clouding of the lens of the eye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469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59408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solidFill>
                  <a:srgbClr val="00B050"/>
                </a:solidFill>
              </a:rPr>
              <a:t>HYPERTENSION</a:t>
            </a:r>
          </a:p>
          <a:p>
            <a:pPr lvl="2"/>
            <a:r>
              <a:rPr lang="en-US" b="1" dirty="0" smtClean="0"/>
              <a:t>High blood pressure </a:t>
            </a:r>
          </a:p>
          <a:p>
            <a:pPr lvl="2"/>
            <a:r>
              <a:rPr lang="en-US" b="1" dirty="0" smtClean="0"/>
              <a:t>Normal blood pressure is 120/80</a:t>
            </a:r>
          </a:p>
          <a:p>
            <a:r>
              <a:rPr lang="en-US" sz="3200" b="1" u="sng" dirty="0" smtClean="0">
                <a:solidFill>
                  <a:srgbClr val="00B050"/>
                </a:solidFill>
              </a:rPr>
              <a:t>ARTHEROSCLEROSIS</a:t>
            </a:r>
          </a:p>
          <a:p>
            <a:pPr lvl="2"/>
            <a:r>
              <a:rPr lang="en-US" b="1" dirty="0" smtClean="0"/>
              <a:t>The process in which plaques accumulate on artery walls</a:t>
            </a:r>
          </a:p>
          <a:p>
            <a:pPr lvl="2"/>
            <a:r>
              <a:rPr lang="en-US" b="1" dirty="0" smtClean="0"/>
              <a:t>Usually because of high intake of saturated fats and cholesterol</a:t>
            </a:r>
          </a:p>
          <a:p>
            <a:pPr lvl="2"/>
            <a:r>
              <a:rPr lang="en-US" b="1" dirty="0" smtClean="0"/>
              <a:t>Heart attack or stroke may result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PROFOUND DEAFNESS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hearing loss so severe that a person affected cannot benefit from mechanical amplification, such as a hearing aid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MENTAL RETARDATION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below-average intellectual ability present from birth or early childhood and associated with difficulties in learning and social adaptation</a:t>
            </a:r>
          </a:p>
          <a:p>
            <a:r>
              <a:rPr lang="en-US" b="1" dirty="0" smtClean="0"/>
              <a:t>Factors that cause mental retardation:</a:t>
            </a:r>
          </a:p>
          <a:p>
            <a:pPr lvl="1"/>
            <a:r>
              <a:rPr lang="en-US" b="1" dirty="0" smtClean="0"/>
              <a:t>Genetic factors- example: Down syndrome</a:t>
            </a:r>
          </a:p>
          <a:p>
            <a:pPr lvl="1"/>
            <a:r>
              <a:rPr lang="en-US" b="1" dirty="0" smtClean="0"/>
              <a:t>Fetal alcohol syndrome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B050"/>
                </a:solidFill>
              </a:rPr>
              <a:t>AMERICANS WITH DISABILITIES ACT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law prohibiting discrimination against people with physical or mental disabilities in the workplace, transportation, public accommodations, and telecommunications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DIAGNOSTIC TOOLS FOR CVD:</a:t>
            </a:r>
            <a:endParaRPr lang="en-US" sz="4000" b="1" i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EKG</a:t>
            </a:r>
          </a:p>
          <a:p>
            <a:pPr lvl="1"/>
            <a:r>
              <a:rPr lang="en-US" dirty="0" smtClean="0"/>
              <a:t>Electrocardiogram produces a graph of the electrical activity of the heart</a:t>
            </a:r>
          </a:p>
          <a:p>
            <a:pPr lvl="1"/>
            <a:r>
              <a:rPr lang="en-US" dirty="0" smtClean="0"/>
              <a:t>Shows heart function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MRI</a:t>
            </a:r>
          </a:p>
          <a:p>
            <a:pPr lvl="1"/>
            <a:r>
              <a:rPr lang="en-US" dirty="0" smtClean="0"/>
              <a:t>Magnetic resonance imaging uses powerful magnets to produce images of internal body organs</a:t>
            </a:r>
          </a:p>
          <a:p>
            <a:pPr lvl="1"/>
            <a:r>
              <a:rPr lang="en-US" dirty="0" smtClean="0"/>
              <a:t>Images used to identify heart damage and defects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8800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RADIONUCLIDE IMAGING</a:t>
            </a:r>
          </a:p>
          <a:p>
            <a:pPr lvl="1"/>
            <a:r>
              <a:rPr lang="en-US" dirty="0" err="1" smtClean="0"/>
              <a:t>Radionuclides</a:t>
            </a:r>
            <a:r>
              <a:rPr lang="en-US" dirty="0" smtClean="0"/>
              <a:t> injected into the blood can be observed on a computer screen as they pass through the heart</a:t>
            </a:r>
          </a:p>
          <a:p>
            <a:pPr lvl="1"/>
            <a:r>
              <a:rPr lang="en-US" dirty="0" smtClean="0"/>
              <a:t>Used to assess the heart’s blood supply and to show heart function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ANGIOGRAPHY</a:t>
            </a:r>
          </a:p>
          <a:p>
            <a:pPr lvl="1"/>
            <a:r>
              <a:rPr lang="en-US" dirty="0" smtClean="0"/>
              <a:t>A thin, flexible tube is guided through blood vessels to the heart</a:t>
            </a:r>
          </a:p>
          <a:p>
            <a:pPr lvl="1"/>
            <a:r>
              <a:rPr lang="en-US" dirty="0" smtClean="0"/>
              <a:t>Dye injected and motion X rays are taken to look at heart obstructions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6600"/>
                </a:solidFill>
              </a:rPr>
              <a:t>TREATMENT OPTIONS FOR CVD:</a:t>
            </a:r>
            <a:endParaRPr lang="en-US" b="1" i="1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CORONARY BYPASS</a:t>
            </a:r>
          </a:p>
          <a:p>
            <a:pPr lvl="1"/>
            <a:r>
              <a:rPr lang="en-US" dirty="0" smtClean="0"/>
              <a:t>A healthy vein is removed from the leg or chest and placed elsewhere to create a detour around a blocked artery</a:t>
            </a:r>
          </a:p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ANGIOPLASTY</a:t>
            </a:r>
          </a:p>
          <a:p>
            <a:pPr lvl="1"/>
            <a:r>
              <a:rPr lang="en-US" dirty="0" smtClean="0"/>
              <a:t>A tube with a balloon is inserted into a blocked artery</a:t>
            </a:r>
          </a:p>
          <a:p>
            <a:pPr lvl="1"/>
            <a:r>
              <a:rPr lang="en-US" dirty="0" smtClean="0"/>
              <a:t>The balloon is inflated against the artery walls.  A metal structure may remain to keep the artery open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69008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MEDICATIONS</a:t>
            </a:r>
          </a:p>
          <a:p>
            <a:pPr lvl="1"/>
            <a:r>
              <a:rPr lang="en-US" dirty="0" smtClean="0"/>
              <a:t>A variety of medications are used to treat CVDs </a:t>
            </a:r>
          </a:p>
          <a:p>
            <a:pPr lvl="1"/>
            <a:r>
              <a:rPr lang="en-US" dirty="0" smtClean="0"/>
              <a:t>Include diuretics to aid with the body’s fluid balance, cholesterol-lowering drugs, and drugs that slow the blood’s clotting mechanisms in order to reduce the risk of stroke</a:t>
            </a:r>
          </a:p>
          <a:p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PACEMAKER</a:t>
            </a:r>
          </a:p>
          <a:p>
            <a:pPr lvl="1"/>
            <a:r>
              <a:rPr lang="en-US" dirty="0" smtClean="0"/>
              <a:t>Used to treat an irregular heartbeat</a:t>
            </a:r>
          </a:p>
          <a:p>
            <a:pPr lvl="1"/>
            <a:r>
              <a:rPr lang="en-US" dirty="0" smtClean="0"/>
              <a:t>The small device sends steady electrical impulses to the heart to make it beat regularly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EKG</a:t>
            </a:r>
            <a:endParaRPr lang="en-US" b="1" dirty="0"/>
          </a:p>
        </p:txBody>
      </p:sp>
      <p:pic>
        <p:nvPicPr>
          <p:cNvPr id="1026" name="Picture 2" descr="C:\Users\Owner\Downloads\nr55150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031862"/>
            <a:ext cx="7848600" cy="44726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248</TotalTime>
  <Words>1114</Words>
  <Application>Microsoft Office PowerPoint</Application>
  <PresentationFormat>On-screen Show (4:3)</PresentationFormat>
  <Paragraphs>209</Paragraphs>
  <Slides>42</Slides>
  <Notes>42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Verve</vt:lpstr>
      <vt:lpstr>NONCOMMUNICABLE DISEASES AND DISABILITIES</vt:lpstr>
      <vt:lpstr>NONCOMMUNICABLE DISEASE</vt:lpstr>
      <vt:lpstr>CARDIOVASCULAR DISEASE (CVD)</vt:lpstr>
      <vt:lpstr>Slide 4</vt:lpstr>
      <vt:lpstr>DIAGNOSTIC TOOLS FOR CVD:</vt:lpstr>
      <vt:lpstr>Slide 6</vt:lpstr>
      <vt:lpstr>TREATMENT OPTIONS FOR CVD:</vt:lpstr>
      <vt:lpstr>Slide 8</vt:lpstr>
      <vt:lpstr>EKG</vt:lpstr>
      <vt:lpstr>Slide 10</vt:lpstr>
      <vt:lpstr>PACEMAKER</vt:lpstr>
      <vt:lpstr>Slide 12</vt:lpstr>
      <vt:lpstr>ANGINA PECTORIS</vt:lpstr>
      <vt:lpstr>HEART ATTACK</vt:lpstr>
      <vt:lpstr>CONGESTIVE HEART FAILURE</vt:lpstr>
      <vt:lpstr>STROKE</vt:lpstr>
      <vt:lpstr>RISK FACTORS FOR CVDS YOU CAN CONTROL:</vt:lpstr>
      <vt:lpstr>RISK FACTORS FOR CVDS THAT YOU CANNOT CONTROL</vt:lpstr>
      <vt:lpstr>CANCER</vt:lpstr>
      <vt:lpstr>TUMOR</vt:lpstr>
      <vt:lpstr>TUMORS</vt:lpstr>
      <vt:lpstr>TYPES OF CANCER</vt:lpstr>
      <vt:lpstr>MOST COMMON ORGANS AFFECTED:</vt:lpstr>
      <vt:lpstr>BIOPSY</vt:lpstr>
      <vt:lpstr>TREATING CANCER</vt:lpstr>
      <vt:lpstr>Slide 26</vt:lpstr>
      <vt:lpstr>REMISSION</vt:lpstr>
      <vt:lpstr>ALLERGY</vt:lpstr>
      <vt:lpstr>HISTAMINES</vt:lpstr>
      <vt:lpstr>Slide 30</vt:lpstr>
      <vt:lpstr>ASTHMA</vt:lpstr>
      <vt:lpstr>MANAGING ASTHMA</vt:lpstr>
      <vt:lpstr>Slide 33</vt:lpstr>
      <vt:lpstr>DIABETES</vt:lpstr>
      <vt:lpstr>TYPE 1</vt:lpstr>
      <vt:lpstr>TYPE 2</vt:lpstr>
      <vt:lpstr>ARTHRITIS</vt:lpstr>
      <vt:lpstr>DISABILITY</vt:lpstr>
      <vt:lpstr>COMMON CAUSES OF BLINDNESS</vt:lpstr>
      <vt:lpstr>PROFOUND DEAFNESS</vt:lpstr>
      <vt:lpstr>MENTAL RETARDATION</vt:lpstr>
      <vt:lpstr>AMERICANS WITH DISABILITIES ACT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NONCOMMUNICABLE DISEASES AND DISABILITIES</dc:title>
  <dc:creator>Owner</dc:creator>
  <cp:lastModifiedBy>kparker</cp:lastModifiedBy>
  <cp:revision>23</cp:revision>
  <dcterms:created xsi:type="dcterms:W3CDTF">2009-08-23T19:33:08Z</dcterms:created>
  <dcterms:modified xsi:type="dcterms:W3CDTF">2010-12-08T16:26:24Z</dcterms:modified>
</cp:coreProperties>
</file>