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1" r:id="rId6"/>
    <p:sldId id="285" r:id="rId7"/>
    <p:sldId id="262" r:id="rId8"/>
    <p:sldId id="263" r:id="rId9"/>
    <p:sldId id="264" r:id="rId10"/>
    <p:sldId id="265" r:id="rId11"/>
    <p:sldId id="266" r:id="rId12"/>
    <p:sldId id="267" r:id="rId13"/>
    <p:sldId id="28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F8FCD4-4560-469A-B0E4-DF3649DD49E9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AF762-616D-4AD8-BF85-ECECB540DE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AF762-616D-4AD8-BF85-ECECB540DE3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AF762-616D-4AD8-BF85-ECECB540DE3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AF762-616D-4AD8-BF85-ECECB540DE3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AF762-616D-4AD8-BF85-ECECB540DE3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AF762-616D-4AD8-BF85-ECECB540DE3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AF762-616D-4AD8-BF85-ECECB540DE3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AF762-616D-4AD8-BF85-ECECB540DE3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AF762-616D-4AD8-BF85-ECECB540DE3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AF762-616D-4AD8-BF85-ECECB540DE3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AF762-616D-4AD8-BF85-ECECB540DE3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AF762-616D-4AD8-BF85-ECECB540DE3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AF762-616D-4AD8-BF85-ECECB540DE3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AF762-616D-4AD8-BF85-ECECB540DE3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AF762-616D-4AD8-BF85-ECECB540DE3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AF762-616D-4AD8-BF85-ECECB540DE3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AF762-616D-4AD8-BF85-ECECB540DE3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AF762-616D-4AD8-BF85-ECECB540DE3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AF762-616D-4AD8-BF85-ECECB540DE3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AF762-616D-4AD8-BF85-ECECB540DE3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AF762-616D-4AD8-BF85-ECECB540DE3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AF762-616D-4AD8-BF85-ECECB540DE3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AF762-616D-4AD8-BF85-ECECB540DE3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AF762-616D-4AD8-BF85-ECECB540DE3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AF762-616D-4AD8-BF85-ECECB540DE3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AF762-616D-4AD8-BF85-ECECB540DE3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AF762-616D-4AD8-BF85-ECECB540DE3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AF762-616D-4AD8-BF85-ECECB540DE3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AF762-616D-4AD8-BF85-ECECB540DE3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AF762-616D-4AD8-BF85-ECECB540DE3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90BB31-9321-40F9-B3B6-34BF683FE3D9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3E3D9-9A12-4BDE-BABC-6249BED05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90BB31-9321-40F9-B3B6-34BF683FE3D9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3E3D9-9A12-4BDE-BABC-6249BED05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90BB31-9321-40F9-B3B6-34BF683FE3D9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3E3D9-9A12-4BDE-BABC-6249BED05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90BB31-9321-40F9-B3B6-34BF683FE3D9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3E3D9-9A12-4BDE-BABC-6249BED05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90BB31-9321-40F9-B3B6-34BF683FE3D9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3E3D9-9A12-4BDE-BABC-6249BED05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90BB31-9321-40F9-B3B6-34BF683FE3D9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3E3D9-9A12-4BDE-BABC-6249BED05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90BB31-9321-40F9-B3B6-34BF683FE3D9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3E3D9-9A12-4BDE-BABC-6249BED05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90BB31-9321-40F9-B3B6-34BF683FE3D9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3E3D9-9A12-4BDE-BABC-6249BED05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90BB31-9321-40F9-B3B6-34BF683FE3D9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3E3D9-9A12-4BDE-BABC-6249BED05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90BB31-9321-40F9-B3B6-34BF683FE3D9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3E3D9-9A12-4BDE-BABC-6249BED05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D90BB31-9321-40F9-B3B6-34BF683FE3D9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C03E3D9-9A12-4BDE-BABC-6249BED05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D90BB31-9321-40F9-B3B6-34BF683FE3D9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C03E3D9-9A12-4BDE-BABC-6249BED05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kparker\Desktop\Health\Unit%203\Bipolar%20People.mpg" TargetMode="Externa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kparker\Desktop\Health\Unit%203\Famous%20Manic%20Depressives.mpg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752600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en-US" sz="4400" b="1" i="1" dirty="0" smtClean="0"/>
              <a:t>Mental / Emotional Problems</a:t>
            </a:r>
            <a:endParaRPr lang="en-US" sz="4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i="1" u="sng" dirty="0" smtClean="0">
                <a:solidFill>
                  <a:srgbClr val="FFFF00"/>
                </a:solidFill>
              </a:rPr>
              <a:t>Mental Disorders</a:t>
            </a:r>
            <a:endParaRPr lang="en-US" sz="4400" b="1" i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An illness of the mind that can affect the thoughts, feelings, and behaviors of a person, preventing him / her from leading a happy, healthful, and productive life</a:t>
            </a:r>
            <a:endParaRPr lang="en-US" b="1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u="sng" dirty="0" smtClean="0">
                <a:solidFill>
                  <a:schemeClr val="accent3"/>
                </a:solidFill>
              </a:rPr>
              <a:t>Types of Mental Disorders</a:t>
            </a:r>
            <a:endParaRPr lang="en-US" b="1" i="1" u="sng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accent3"/>
              </a:solidFill>
            </a:endParaRPr>
          </a:p>
          <a:p>
            <a:r>
              <a:rPr lang="en-US" dirty="0" smtClean="0">
                <a:solidFill>
                  <a:schemeClr val="accent3"/>
                </a:solidFill>
              </a:rPr>
              <a:t>Anxiety Disorders</a:t>
            </a:r>
          </a:p>
          <a:p>
            <a:pPr lvl="1"/>
            <a:endParaRPr lang="en-US" dirty="0" smtClean="0">
              <a:solidFill>
                <a:schemeClr val="accent3"/>
              </a:solidFill>
            </a:endParaRP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Phobia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Obsessive-Compulsive Disorder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Panic Disorder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Post-Traumatic Stress Disorder</a:t>
            </a:r>
            <a:endParaRPr lang="en-US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3"/>
                </a:solidFill>
              </a:rPr>
              <a:t>Mood Disorders</a:t>
            </a:r>
          </a:p>
          <a:p>
            <a:endParaRPr lang="en-US" sz="3200" dirty="0" smtClean="0">
              <a:solidFill>
                <a:schemeClr val="accent3"/>
              </a:solidFill>
            </a:endParaRPr>
          </a:p>
          <a:p>
            <a:pPr lvl="1"/>
            <a:endParaRPr lang="en-US" sz="2800" dirty="0" smtClean="0">
              <a:solidFill>
                <a:schemeClr val="accent3"/>
              </a:solidFill>
            </a:endParaRPr>
          </a:p>
          <a:p>
            <a:pPr lvl="1"/>
            <a:r>
              <a:rPr lang="en-US" sz="2800" dirty="0" smtClean="0">
                <a:solidFill>
                  <a:schemeClr val="accent3"/>
                </a:solidFill>
              </a:rPr>
              <a:t>Clinical Depression</a:t>
            </a:r>
          </a:p>
          <a:p>
            <a:pPr lvl="1"/>
            <a:r>
              <a:rPr lang="en-US" sz="2800" dirty="0" smtClean="0">
                <a:solidFill>
                  <a:schemeClr val="accent3"/>
                </a:solidFill>
              </a:rPr>
              <a:t>Bipolar Disorder</a:t>
            </a:r>
          </a:p>
          <a:p>
            <a:pPr lvl="1"/>
            <a:endParaRPr lang="en-US" sz="2800" dirty="0" smtClean="0">
              <a:solidFill>
                <a:schemeClr val="accent3"/>
              </a:solidFill>
            </a:endParaRPr>
          </a:p>
          <a:p>
            <a:pPr lvl="1"/>
            <a:endParaRPr lang="en-US" sz="28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Bipolar People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38200" y="838200"/>
            <a:ext cx="7620000" cy="571500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3"/>
                </a:solidFill>
              </a:rPr>
              <a:t>Conduct Disorders</a:t>
            </a:r>
          </a:p>
          <a:p>
            <a:endParaRPr lang="en-US" sz="3200" dirty="0" smtClean="0">
              <a:solidFill>
                <a:schemeClr val="accent3"/>
              </a:solidFill>
            </a:endParaRPr>
          </a:p>
          <a:p>
            <a:r>
              <a:rPr lang="en-US" sz="3200" dirty="0" smtClean="0">
                <a:solidFill>
                  <a:schemeClr val="accent3"/>
                </a:solidFill>
              </a:rPr>
              <a:t>Schizophrenia</a:t>
            </a:r>
          </a:p>
          <a:p>
            <a:endParaRPr lang="en-US" sz="3200" dirty="0" smtClean="0">
              <a:solidFill>
                <a:schemeClr val="accent3"/>
              </a:solidFill>
            </a:endParaRPr>
          </a:p>
          <a:p>
            <a:r>
              <a:rPr lang="en-US" sz="3200" dirty="0" smtClean="0">
                <a:solidFill>
                  <a:schemeClr val="accent3"/>
                </a:solidFill>
              </a:rPr>
              <a:t>Personality Disorders</a:t>
            </a:r>
            <a:endParaRPr lang="en-US" sz="32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Owner\Downloads\ocd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447800" y="279803"/>
            <a:ext cx="6629399" cy="63459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Owner\Downloads\ocd_hands_26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183" y="380999"/>
            <a:ext cx="7726017" cy="614799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Owner\Downloads\schizophrenia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572" y="381001"/>
            <a:ext cx="7519028" cy="60895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Users\Owner\Downloads\F66FA81E-A676-CA5D-081A381809DAE658_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219200"/>
            <a:ext cx="5334000" cy="4876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Owner\Downloads\yvonne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609600"/>
            <a:ext cx="7924800" cy="6019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Managing Stress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Identifying  Personal Causes Of Stress</a:t>
            </a:r>
          </a:p>
          <a:p>
            <a:endParaRPr lang="en-US" b="1" dirty="0" smtClean="0"/>
          </a:p>
          <a:p>
            <a:pPr lvl="2"/>
            <a:r>
              <a:rPr lang="en-US" b="1" dirty="0" smtClean="0"/>
              <a:t>LIFE EVENTS</a:t>
            </a:r>
          </a:p>
          <a:p>
            <a:pPr lvl="2"/>
            <a:r>
              <a:rPr lang="en-US" b="1" dirty="0" smtClean="0"/>
              <a:t>PHYSICAL STRESSORS</a:t>
            </a:r>
          </a:p>
          <a:p>
            <a:pPr lvl="2"/>
            <a:r>
              <a:rPr lang="en-US" b="1" dirty="0" smtClean="0"/>
              <a:t>DAILY HASSELS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u="sng" dirty="0" smtClean="0">
                <a:solidFill>
                  <a:schemeClr val="accent2"/>
                </a:solidFill>
              </a:rPr>
              <a:t>Suicide</a:t>
            </a:r>
            <a:endParaRPr lang="en-US" sz="4400" b="1" u="sng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accent2"/>
              </a:solidFill>
            </a:endParaRPr>
          </a:p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b="1" dirty="0" smtClean="0">
                <a:solidFill>
                  <a:schemeClr val="accent2"/>
                </a:solidFill>
              </a:rPr>
              <a:t>The act of intentionally taking one’s own life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>
                <a:solidFill>
                  <a:schemeClr val="tx2"/>
                </a:solidFill>
              </a:rPr>
              <a:t>Recognizing the warning signs</a:t>
            </a:r>
            <a:endParaRPr lang="en-US" i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Direct statements </a:t>
            </a:r>
          </a:p>
          <a:p>
            <a:r>
              <a:rPr lang="en-US" dirty="0" smtClean="0"/>
              <a:t>Indirect statements</a:t>
            </a:r>
          </a:p>
          <a:p>
            <a:r>
              <a:rPr lang="en-US" dirty="0" smtClean="0"/>
              <a:t>Substance abuse</a:t>
            </a:r>
          </a:p>
          <a:p>
            <a:r>
              <a:rPr lang="en-US" dirty="0" smtClean="0"/>
              <a:t>Withdrawal from friends</a:t>
            </a:r>
          </a:p>
          <a:p>
            <a:r>
              <a:rPr lang="en-US" dirty="0" smtClean="0"/>
              <a:t>Unusual obsession with death</a:t>
            </a:r>
          </a:p>
          <a:p>
            <a:r>
              <a:rPr lang="en-US" dirty="0" smtClean="0"/>
              <a:t>Persistent boredom and indifference</a:t>
            </a:r>
          </a:p>
          <a:p>
            <a:r>
              <a:rPr lang="en-US" dirty="0" smtClean="0"/>
              <a:t>Impulsive, irrational, or bizarre behavior</a:t>
            </a:r>
          </a:p>
          <a:p>
            <a:r>
              <a:rPr lang="en-US" dirty="0" smtClean="0"/>
              <a:t>Overwhelming sense of guilt, shame, or rejection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How can you help others??</a:t>
            </a:r>
            <a:endParaRPr lang="en-US" b="1" i="1" u="sng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Initiate a meaningful conversation</a:t>
            </a:r>
          </a:p>
          <a:p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Show support and ask questions</a:t>
            </a:r>
          </a:p>
          <a:p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Try to persuade the person to seek help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C:\Users\Owner\Downloads\6a00d834520b4b69e201156f86f7ff970c-800wi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533400"/>
            <a:ext cx="7696200" cy="5969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C:\Users\Owner\Downloads\feelingalone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838200"/>
            <a:ext cx="7086600" cy="5562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FF00"/>
                </a:solidFill>
              </a:rPr>
              <a:t>Therapy Methods for Treatment of Mental or Emotional Problems </a:t>
            </a:r>
            <a:r>
              <a:rPr lang="en-US" b="1" i="1" dirty="0" smtClean="0">
                <a:solidFill>
                  <a:schemeClr val="tx1"/>
                </a:solidFill>
              </a:rPr>
              <a:t/>
            </a:r>
            <a:br>
              <a:rPr lang="en-US" b="1" i="1" dirty="0" smtClean="0">
                <a:solidFill>
                  <a:schemeClr val="tx1"/>
                </a:solidFill>
              </a:rPr>
            </a:br>
            <a:r>
              <a:rPr lang="en-US" b="1" i="1" dirty="0" smtClean="0">
                <a:solidFill>
                  <a:schemeClr val="tx1"/>
                </a:solidFill>
              </a:rPr>
              <a:t/>
            </a:r>
            <a:br>
              <a:rPr lang="en-US" b="1" i="1" dirty="0" smtClean="0">
                <a:solidFill>
                  <a:schemeClr val="tx1"/>
                </a:solidFill>
              </a:rPr>
            </a:b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772400" cy="4374360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sz="2800" b="1" u="sng" dirty="0" smtClean="0"/>
              <a:t>Psychotherapy-  </a:t>
            </a:r>
            <a:r>
              <a:rPr lang="en-US" sz="2800" dirty="0" smtClean="0"/>
              <a:t>an ongoing dialogue between a patient and a mental health professional</a:t>
            </a:r>
          </a:p>
          <a:p>
            <a:r>
              <a:rPr lang="en-US" sz="2800" b="1" u="sng" dirty="0" smtClean="0"/>
              <a:t>Behavior therapy-  </a:t>
            </a:r>
            <a:r>
              <a:rPr lang="en-US" sz="2800" dirty="0" smtClean="0"/>
              <a:t>treatment process that focuses on changing unwanted behaviors through rewards and reinforcements</a:t>
            </a:r>
          </a:p>
          <a:p>
            <a:r>
              <a:rPr lang="en-US" sz="2800" b="1" u="sng" dirty="0" smtClean="0"/>
              <a:t>Cognitive therapy-  </a:t>
            </a:r>
            <a:r>
              <a:rPr lang="en-US" sz="2800" dirty="0" smtClean="0"/>
              <a:t>treatment method designed to identify and correct distorted thinking patterns that can lead to feelings and behaviors that may be troublesome, self-defeating, or self-destructive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/>
              <a:t>Group therapy-  </a:t>
            </a:r>
            <a:r>
              <a:rPr lang="en-US" sz="2800" dirty="0" smtClean="0"/>
              <a:t>  treating a group of people who have similar problems and who meet regularly with a trained counselor</a:t>
            </a:r>
          </a:p>
          <a:p>
            <a:endParaRPr lang="en-US" sz="2800" b="1" u="sng" dirty="0" smtClean="0"/>
          </a:p>
          <a:p>
            <a:r>
              <a:rPr lang="en-US" sz="2800" b="1" u="sng" dirty="0" smtClean="0"/>
              <a:t>Biomedical therapy-</a:t>
            </a:r>
            <a:r>
              <a:rPr lang="en-US" sz="2800" dirty="0" smtClean="0"/>
              <a:t>  the use of certain medications to treat or reduce the symptoms of a mental disorder</a:t>
            </a:r>
            <a:endParaRPr lang="en-US" sz="2800" b="1" u="sng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i="1" u="sng" dirty="0" smtClean="0">
                <a:solidFill>
                  <a:schemeClr val="accent2"/>
                </a:solidFill>
              </a:rPr>
              <a:t>Understanding Death and Grief</a:t>
            </a:r>
            <a:endParaRPr lang="en-US" sz="4800" b="1" i="1" u="sng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accent2"/>
              </a:solidFill>
            </a:endParaRPr>
          </a:p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sz="3600" b="1" dirty="0" smtClean="0">
                <a:solidFill>
                  <a:schemeClr val="accent2"/>
                </a:solidFill>
              </a:rPr>
              <a:t>Coping</a:t>
            </a:r>
          </a:p>
          <a:p>
            <a:pPr lvl="2"/>
            <a:endParaRPr lang="en-US" b="1" dirty="0" smtClean="0">
              <a:solidFill>
                <a:schemeClr val="accent2"/>
              </a:solidFill>
            </a:endParaRPr>
          </a:p>
          <a:p>
            <a:pPr lvl="2"/>
            <a:r>
              <a:rPr lang="en-US" sz="2800" b="1" dirty="0" smtClean="0">
                <a:solidFill>
                  <a:schemeClr val="accent2"/>
                </a:solidFill>
              </a:rPr>
              <a:t>Dealing successfully with difficult changes in your life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2"/>
                </a:solidFill>
              </a:rPr>
              <a:t>Grief Response</a:t>
            </a:r>
          </a:p>
          <a:p>
            <a:pPr lvl="1"/>
            <a:endParaRPr lang="en-US" sz="2400" b="1" dirty="0" smtClean="0">
              <a:solidFill>
                <a:schemeClr val="accent2"/>
              </a:solidFill>
            </a:endParaRPr>
          </a:p>
          <a:p>
            <a:pPr lvl="2"/>
            <a:r>
              <a:rPr lang="en-US" sz="3200" b="1" dirty="0" smtClean="0">
                <a:solidFill>
                  <a:schemeClr val="accent2"/>
                </a:solidFill>
              </a:rPr>
              <a:t>An individual’s total response to a major loss</a:t>
            </a:r>
            <a:endParaRPr lang="en-US" sz="32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chemeClr val="tx2"/>
                </a:solidFill>
              </a:rPr>
              <a:t>The Grieving Process</a:t>
            </a:r>
            <a:endParaRPr lang="en-US" b="1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1-  Denial or Numbness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2-  Emotional Releases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3-  Anger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4-  Bargaining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5-  Depression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6-  Remorse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7-  Acceptance</a:t>
            </a:r>
          </a:p>
          <a:p>
            <a:r>
              <a:rPr lang="en-US" smtClean="0">
                <a:solidFill>
                  <a:schemeClr val="tx2"/>
                </a:solidFill>
              </a:rPr>
              <a:t>8-  Hope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u="sng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STRESS MANAGEMENT SKILLS</a:t>
            </a:r>
            <a:endParaRPr lang="en-US" sz="4400" b="1" u="sng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Skills that help an individual handle stress in a healthful, effective way</a:t>
            </a:r>
          </a:p>
          <a:p>
            <a:endParaRPr lang="en-US" dirty="0" smtClean="0"/>
          </a:p>
          <a:p>
            <a:pPr lvl="1"/>
            <a:r>
              <a:rPr lang="en-US" b="1" dirty="0" smtClean="0"/>
              <a:t>Techniques:</a:t>
            </a:r>
          </a:p>
          <a:p>
            <a:pPr lvl="2"/>
            <a:r>
              <a:rPr lang="en-US" dirty="0" smtClean="0"/>
              <a:t>Redirect your energy</a:t>
            </a:r>
          </a:p>
          <a:p>
            <a:pPr lvl="2"/>
            <a:r>
              <a:rPr lang="en-US" dirty="0" smtClean="0"/>
              <a:t>Relax and laugh</a:t>
            </a:r>
          </a:p>
          <a:p>
            <a:pPr lvl="2"/>
            <a:r>
              <a:rPr lang="en-US" dirty="0" smtClean="0"/>
              <a:t>Keep a positive outlook</a:t>
            </a:r>
          </a:p>
          <a:p>
            <a:pPr lvl="2"/>
            <a:r>
              <a:rPr lang="en-US" dirty="0" smtClean="0"/>
              <a:t>Seek out support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chemeClr val="accent3"/>
                </a:solidFill>
              </a:rPr>
              <a:t>Anxiety</a:t>
            </a:r>
          </a:p>
          <a:p>
            <a:pPr lvl="2"/>
            <a:endParaRPr lang="en-US" sz="4800" b="1" u="sng" dirty="0" smtClean="0">
              <a:solidFill>
                <a:schemeClr val="accent3"/>
              </a:solidFill>
            </a:endParaRPr>
          </a:p>
          <a:p>
            <a:pPr lvl="2"/>
            <a:r>
              <a:rPr lang="en-US" sz="3200" dirty="0" smtClean="0">
                <a:solidFill>
                  <a:schemeClr val="accent3"/>
                </a:solidFill>
              </a:rPr>
              <a:t>the condition of feeling uneasy or worried about what may happen</a:t>
            </a:r>
            <a:endParaRPr lang="en-US" sz="32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>
                <a:solidFill>
                  <a:schemeClr val="accent1"/>
                </a:solidFill>
              </a:rPr>
              <a:t>Depression</a:t>
            </a:r>
          </a:p>
          <a:p>
            <a:endParaRPr lang="en-US" sz="4800" b="1" u="sng" dirty="0" smtClean="0">
              <a:solidFill>
                <a:schemeClr val="accent1"/>
              </a:solidFill>
            </a:endParaRPr>
          </a:p>
          <a:p>
            <a:r>
              <a:rPr lang="en-US" sz="2800" dirty="0" smtClean="0">
                <a:solidFill>
                  <a:schemeClr val="accent1"/>
                </a:solidFill>
              </a:rPr>
              <a:t>A prolonged feeling of helplessness, hopelessness, and sadness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Famous Manic Depressives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066800" y="685800"/>
            <a:ext cx="7162800" cy="567055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Owner\Downloads\depressedperson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524000"/>
            <a:ext cx="6705600" cy="4495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Owner\Downloads\depressed_teen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752600"/>
            <a:ext cx="3517900" cy="4445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075" name="Picture 3" descr="C:\Users\Owner\Downloads\suicid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1828800"/>
            <a:ext cx="3657600" cy="4267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u="sng" dirty="0" smtClean="0"/>
              <a:t>Resiliency</a:t>
            </a:r>
          </a:p>
          <a:p>
            <a:endParaRPr lang="en-US" sz="4400" b="1" u="sng" dirty="0" smtClean="0"/>
          </a:p>
          <a:p>
            <a:pPr lvl="2"/>
            <a:r>
              <a:rPr lang="en-US" sz="3800" dirty="0" smtClean="0"/>
              <a:t>The ability to adapt effectively and recover from disappointment, difficulty, or crisis</a:t>
            </a:r>
            <a:endParaRPr lang="en-US" sz="3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137</TotalTime>
  <Words>388</Words>
  <Application>Microsoft Office PowerPoint</Application>
  <PresentationFormat>On-screen Show (4:3)</PresentationFormat>
  <Paragraphs>120</Paragraphs>
  <Slides>29</Slides>
  <Notes>29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Metro</vt:lpstr>
      <vt:lpstr>Slide 1</vt:lpstr>
      <vt:lpstr>Managing Stress</vt:lpstr>
      <vt:lpstr>STRESS MANAGEMENT SKILLS</vt:lpstr>
      <vt:lpstr>Slide 4</vt:lpstr>
      <vt:lpstr>Slide 5</vt:lpstr>
      <vt:lpstr>Slide 6</vt:lpstr>
      <vt:lpstr>Slide 7</vt:lpstr>
      <vt:lpstr>Slide 8</vt:lpstr>
      <vt:lpstr>Slide 9</vt:lpstr>
      <vt:lpstr>Mental Disorders</vt:lpstr>
      <vt:lpstr>Types of Mental Disorders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Suicide</vt:lpstr>
      <vt:lpstr>Recognizing the warning signs</vt:lpstr>
      <vt:lpstr>How can you help others??</vt:lpstr>
      <vt:lpstr>Slide 23</vt:lpstr>
      <vt:lpstr>Slide 24</vt:lpstr>
      <vt:lpstr>Therapy Methods for Treatment of Mental or Emotional Problems   </vt:lpstr>
      <vt:lpstr>Slide 26</vt:lpstr>
      <vt:lpstr>Understanding Death and Grief</vt:lpstr>
      <vt:lpstr>Slide 28</vt:lpstr>
      <vt:lpstr>The Grieving Process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kparker</cp:lastModifiedBy>
  <cp:revision>19</cp:revision>
  <dcterms:created xsi:type="dcterms:W3CDTF">2009-08-09T02:28:46Z</dcterms:created>
  <dcterms:modified xsi:type="dcterms:W3CDTF">2011-07-19T19:26:34Z</dcterms:modified>
</cp:coreProperties>
</file>