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6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5"/>
  </p:notesMasterIdLst>
  <p:sldIdLst>
    <p:sldId id="256" r:id="rId2"/>
    <p:sldId id="257" r:id="rId3"/>
    <p:sldId id="258" r:id="rId4"/>
    <p:sldId id="303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316" r:id="rId16"/>
    <p:sldId id="270" r:id="rId17"/>
    <p:sldId id="271" r:id="rId18"/>
    <p:sldId id="272" r:id="rId19"/>
    <p:sldId id="282" r:id="rId20"/>
    <p:sldId id="273" r:id="rId21"/>
    <p:sldId id="274" r:id="rId22"/>
    <p:sldId id="275" r:id="rId23"/>
    <p:sldId id="276" r:id="rId24"/>
    <p:sldId id="277" r:id="rId25"/>
    <p:sldId id="322" r:id="rId26"/>
    <p:sldId id="278" r:id="rId27"/>
    <p:sldId id="279" r:id="rId28"/>
    <p:sldId id="317" r:id="rId29"/>
    <p:sldId id="280" r:id="rId30"/>
    <p:sldId id="281" r:id="rId31"/>
    <p:sldId id="318" r:id="rId32"/>
    <p:sldId id="319" r:id="rId33"/>
    <p:sldId id="284" r:id="rId34"/>
    <p:sldId id="285" r:id="rId35"/>
    <p:sldId id="323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324" r:id="rId49"/>
    <p:sldId id="298" r:id="rId50"/>
    <p:sldId id="299" r:id="rId51"/>
    <p:sldId id="304" r:id="rId52"/>
    <p:sldId id="305" r:id="rId53"/>
    <p:sldId id="300" r:id="rId54"/>
    <p:sldId id="306" r:id="rId55"/>
    <p:sldId id="307" r:id="rId56"/>
    <p:sldId id="301" r:id="rId57"/>
    <p:sldId id="308" r:id="rId58"/>
    <p:sldId id="302" r:id="rId59"/>
    <p:sldId id="309" r:id="rId60"/>
    <p:sldId id="310" r:id="rId61"/>
    <p:sldId id="311" r:id="rId62"/>
    <p:sldId id="312" r:id="rId63"/>
    <p:sldId id="315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2D6D"/>
    <a:srgbClr val="000099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CA97F-2AA8-49E8-8F5F-C38049F31536}" type="datetimeFigureOut">
              <a:rPr lang="en-US" smtClean="0"/>
              <a:pPr/>
              <a:t>1/29/2011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C1B1F-D991-4104-B12B-BAB2799044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C1B1F-D991-4104-B12B-BAB27990444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C1B1F-D991-4104-B12B-BAB27990444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C1B1F-D991-4104-B12B-BAB27990444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C1B1F-D991-4104-B12B-BAB27990444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C1B1F-D991-4104-B12B-BAB27990444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C1B1F-D991-4104-B12B-BAB27990444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C1B1F-D991-4104-B12B-BAB27990444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C1B1F-D991-4104-B12B-BAB27990444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C1B1F-D991-4104-B12B-BAB27990444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C1B1F-D991-4104-B12B-BAB27990444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C1B1F-D991-4104-B12B-BAB27990444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C1B1F-D991-4104-B12B-BAB27990444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C1B1F-D991-4104-B12B-BAB27990444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C1B1F-D991-4104-B12B-BAB27990444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C1B1F-D991-4104-B12B-BAB27990444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C1B1F-D991-4104-B12B-BAB27990444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C1B1F-D991-4104-B12B-BAB27990444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C1B1F-D991-4104-B12B-BAB27990444A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C1B1F-D991-4104-B12B-BAB27990444A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C1B1F-D991-4104-B12B-BAB27990444A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C1B1F-D991-4104-B12B-BAB27990444A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C1B1F-D991-4104-B12B-BAB27990444A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C1B1F-D991-4104-B12B-BAB27990444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C1B1F-D991-4104-B12B-BAB27990444A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C1B1F-D991-4104-B12B-BAB27990444A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C1B1F-D991-4104-B12B-BAB27990444A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C1B1F-D991-4104-B12B-BAB27990444A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C1B1F-D991-4104-B12B-BAB27990444A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C1B1F-D991-4104-B12B-BAB27990444A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C1B1F-D991-4104-B12B-BAB27990444A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C1B1F-D991-4104-B12B-BAB27990444A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C1B1F-D991-4104-B12B-BAB27990444A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C1B1F-D991-4104-B12B-BAB27990444A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C1B1F-D991-4104-B12B-BAB27990444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C1B1F-D991-4104-B12B-BAB27990444A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C1B1F-D991-4104-B12B-BAB27990444A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C1B1F-D991-4104-B12B-BAB27990444A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C1B1F-D991-4104-B12B-BAB27990444A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C1B1F-D991-4104-B12B-BAB27990444A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C1B1F-D991-4104-B12B-BAB27990444A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C1B1F-D991-4104-B12B-BAB27990444A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C1B1F-D991-4104-B12B-BAB27990444A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C1B1F-D991-4104-B12B-BAB27990444A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C1B1F-D991-4104-B12B-BAB27990444A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C1B1F-D991-4104-B12B-BAB27990444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C1B1F-D991-4104-B12B-BAB27990444A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C1B1F-D991-4104-B12B-BAB27990444A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C1B1F-D991-4104-B12B-BAB27990444A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C1B1F-D991-4104-B12B-BAB27990444A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C1B1F-D991-4104-B12B-BAB27990444A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C1B1F-D991-4104-B12B-BAB27990444A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C1B1F-D991-4104-B12B-BAB27990444A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C1B1F-D991-4104-B12B-BAB27990444A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C1B1F-D991-4104-B12B-BAB27990444A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C1B1F-D991-4104-B12B-BAB27990444A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C1B1F-D991-4104-B12B-BAB27990444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C1B1F-D991-4104-B12B-BAB27990444A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C1B1F-D991-4104-B12B-BAB27990444A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C1B1F-D991-4104-B12B-BAB27990444A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C1B1F-D991-4104-B12B-BAB27990444A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C1B1F-D991-4104-B12B-BAB27990444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C1B1F-D991-4104-B12B-BAB27990444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C1B1F-D991-4104-B12B-BAB27990444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2EBB4-8724-481E-AD11-11F6EED17474}" type="datetimeFigureOut">
              <a:rPr lang="en-US" smtClean="0"/>
              <a:pPr/>
              <a:t>1/29/2011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AFAA-59B7-4580-ACC4-180AC10A90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2EBB4-8724-481E-AD11-11F6EED17474}" type="datetimeFigureOut">
              <a:rPr lang="en-US" smtClean="0"/>
              <a:pPr/>
              <a:t>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AFAA-59B7-4580-ACC4-180AC10A90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2EBB4-8724-481E-AD11-11F6EED17474}" type="datetimeFigureOut">
              <a:rPr lang="en-US" smtClean="0"/>
              <a:pPr/>
              <a:t>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AFAA-59B7-4580-ACC4-180AC10A90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2EBB4-8724-481E-AD11-11F6EED17474}" type="datetimeFigureOut">
              <a:rPr lang="en-US" smtClean="0"/>
              <a:pPr/>
              <a:t>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AFAA-59B7-4580-ACC4-180AC10A90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2EBB4-8724-481E-AD11-11F6EED17474}" type="datetimeFigureOut">
              <a:rPr lang="en-US" smtClean="0"/>
              <a:pPr/>
              <a:t>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AFAA-59B7-4580-ACC4-180AC10A90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2EBB4-8724-481E-AD11-11F6EED17474}" type="datetimeFigureOut">
              <a:rPr lang="en-US" smtClean="0"/>
              <a:pPr/>
              <a:t>1/29/2011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AFAA-59B7-4580-ACC4-180AC10A90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2EBB4-8724-481E-AD11-11F6EED17474}" type="datetimeFigureOut">
              <a:rPr lang="en-US" smtClean="0"/>
              <a:pPr/>
              <a:t>1/29/2011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AFAA-59B7-4580-ACC4-180AC10A90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2EBB4-8724-481E-AD11-11F6EED17474}" type="datetimeFigureOut">
              <a:rPr lang="en-US" smtClean="0"/>
              <a:pPr/>
              <a:t>1/29/2011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AFAA-59B7-4580-ACC4-180AC10A90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2EBB4-8724-481E-AD11-11F6EED17474}" type="datetimeFigureOut">
              <a:rPr lang="en-US" smtClean="0"/>
              <a:pPr/>
              <a:t>1/29/2011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AFAA-59B7-4580-ACC4-180AC10A90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2EBB4-8724-481E-AD11-11F6EED17474}" type="datetimeFigureOut">
              <a:rPr lang="en-US" smtClean="0"/>
              <a:pPr/>
              <a:t>1/29/2011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AFAA-59B7-4580-ACC4-180AC10A90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2EBB4-8724-481E-AD11-11F6EED17474}" type="datetimeFigureOut">
              <a:rPr lang="en-US" smtClean="0"/>
              <a:pPr/>
              <a:t>1/29/2011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CDEAFAA-59B7-4580-ACC4-180AC10A90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732EBB4-8724-481E-AD11-11F6EED17474}" type="datetimeFigureOut">
              <a:rPr lang="en-US" smtClean="0"/>
              <a:pPr/>
              <a:t>1/29/2011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CDEAFAA-59B7-4580-ACC4-180AC10A905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kparker\Desktop\Health\Unit%204\Impact%20of%20Meth.mpg" TargetMode="Externa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kparker\Desktop\Health\Unit%204\A%20lot%20of%20Famous%20people....mpg" TargetMode="External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kparker\Desktop\Health\Unit%204\Synthol%20Steroids-Drugs%20In%20Society.mpg" TargetMode="External"/><Relationship Id="rId4" Type="http://schemas.openxmlformats.org/officeDocument/2006/relationships/image" Target="../media/image14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0"/>
            <a:ext cx="7851648" cy="1600200"/>
          </a:xfrm>
        </p:spPr>
        <p:txBody>
          <a:bodyPr/>
          <a:lstStyle/>
          <a:p>
            <a:pPr algn="ctr"/>
            <a:r>
              <a:rPr lang="en-US" i="1" u="sng" dirty="0" smtClean="0">
                <a:solidFill>
                  <a:srgbClr val="FB2D6D"/>
                </a:solidFill>
              </a:rPr>
              <a:t>Medicines and Drugs</a:t>
            </a:r>
            <a:endParaRPr lang="en-US" i="1" u="sng" dirty="0">
              <a:solidFill>
                <a:srgbClr val="FB2D6D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Owner\Downloads\1-3-3-2-1-0-0-0-0-0-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362200"/>
            <a:ext cx="3429000" cy="3810000"/>
          </a:xfrm>
          <a:prstGeom prst="rect">
            <a:avLst/>
          </a:prstGeom>
          <a:noFill/>
        </p:spPr>
      </p:pic>
      <p:pic>
        <p:nvPicPr>
          <p:cNvPr id="1027" name="Picture 3" descr="C:\Users\Owner\Downloads\marijua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286000"/>
            <a:ext cx="3543300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u="sng" dirty="0" smtClean="0">
                <a:solidFill>
                  <a:srgbClr val="FF6600"/>
                </a:solidFill>
              </a:rPr>
              <a:t>MEDICINE SAFETY</a:t>
            </a:r>
            <a:endParaRPr lang="en-US" b="1" i="1" u="sng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federal government has established laws and policies for testing and approving new medicines</a:t>
            </a:r>
          </a:p>
          <a:p>
            <a:endParaRPr lang="en-US" dirty="0" smtClean="0"/>
          </a:p>
          <a:p>
            <a:r>
              <a:rPr lang="en-US" dirty="0" smtClean="0"/>
              <a:t>All medicines must meet standards set by the FDA before being approved and made available for sale</a:t>
            </a:r>
          </a:p>
          <a:p>
            <a:endParaRPr lang="en-US" dirty="0" smtClean="0"/>
          </a:p>
          <a:p>
            <a:r>
              <a:rPr lang="en-US" dirty="0" smtClean="0"/>
              <a:t>The FDA requires manufacturers to supply information about the medicine’s chemical composition, intended use, effects, and possible side effects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u="sng" dirty="0" smtClean="0">
                <a:solidFill>
                  <a:srgbClr val="00B050"/>
                </a:solidFill>
              </a:rPr>
              <a:t>Prescription Medicines-</a:t>
            </a:r>
            <a:r>
              <a:rPr lang="en-US" b="1" dirty="0" smtClean="0">
                <a:solidFill>
                  <a:srgbClr val="00B050"/>
                </a:solidFill>
              </a:rPr>
              <a:t>  </a:t>
            </a:r>
          </a:p>
          <a:p>
            <a:pPr lvl="1"/>
            <a:r>
              <a:rPr lang="en-US" b="1" dirty="0" smtClean="0">
                <a:solidFill>
                  <a:srgbClr val="00B050"/>
                </a:solidFill>
              </a:rPr>
              <a:t>must have written approval of a licensed physician</a:t>
            </a:r>
          </a:p>
          <a:p>
            <a:endParaRPr lang="en-US" b="1" i="1" u="sng" dirty="0" smtClean="0">
              <a:solidFill>
                <a:srgbClr val="00B050"/>
              </a:solidFill>
            </a:endParaRPr>
          </a:p>
          <a:p>
            <a:endParaRPr lang="en-US" b="1" i="1" u="sng" dirty="0" smtClean="0">
              <a:solidFill>
                <a:srgbClr val="00B050"/>
              </a:solidFill>
            </a:endParaRPr>
          </a:p>
          <a:p>
            <a:r>
              <a:rPr lang="en-US" b="1" i="1" u="sng" dirty="0" smtClean="0">
                <a:solidFill>
                  <a:srgbClr val="00B050"/>
                </a:solidFill>
              </a:rPr>
              <a:t>Over-the-counter Medicines-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</a:p>
          <a:p>
            <a:pPr lvl="1"/>
            <a:r>
              <a:rPr lang="en-US" b="1" dirty="0" smtClean="0">
                <a:solidFill>
                  <a:srgbClr val="00B050"/>
                </a:solidFill>
              </a:rPr>
              <a:t> medicines that you can buy without a prescription</a:t>
            </a:r>
            <a:endParaRPr lang="en-US" b="1" i="1" u="sng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smtClean="0">
                <a:solidFill>
                  <a:schemeClr val="tx1"/>
                </a:solidFill>
              </a:rPr>
              <a:t>PRESCRIPTION MEDICINE LABELS</a:t>
            </a:r>
            <a:endParaRPr lang="en-US" b="1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Name of prescribing doctor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Name of patient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Directions from doctor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Name of medicine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Date prescription was filled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Strength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Expiration date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Number of pills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Number of refills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Prescription number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Pharmacy  name, address, and phone number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7030A0"/>
                </a:solidFill>
              </a:rPr>
              <a:t>MEDICINE MISUSE</a:t>
            </a:r>
            <a:endParaRPr lang="en-US" b="1" i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Giving a prescription medicine to a person for whom it was not prescribed or taking another person’s medicine</a:t>
            </a:r>
          </a:p>
          <a:p>
            <a:r>
              <a:rPr lang="en-US" b="1" dirty="0" smtClean="0"/>
              <a:t>Taking too much or too little of a medicine or taking a medicine for a longer or shorter period than prescribed</a:t>
            </a:r>
          </a:p>
          <a:p>
            <a:r>
              <a:rPr lang="en-US" b="1" dirty="0" smtClean="0"/>
              <a:t>Discontinuing use of a medicine without informing the health care professional</a:t>
            </a:r>
          </a:p>
          <a:p>
            <a:r>
              <a:rPr lang="en-US" b="1" dirty="0" smtClean="0"/>
              <a:t>Mixing medicines</a:t>
            </a:r>
            <a:endParaRPr lang="en-US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u="sng" dirty="0" smtClean="0"/>
              <a:t>FAMOUS PEOPLE WHO DIED FROM PERSCRIPTION MEDICATIONS</a:t>
            </a:r>
            <a:endParaRPr lang="en-US" sz="3600" b="1" u="sng" dirty="0"/>
          </a:p>
        </p:txBody>
      </p:sp>
      <p:pic>
        <p:nvPicPr>
          <p:cNvPr id="4" name="Content Placeholder 3" descr="brittany_murphy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2209800"/>
            <a:ext cx="5181600" cy="4191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562600" y="1920085"/>
            <a:ext cx="3124200" cy="4434840"/>
          </a:xfrm>
        </p:spPr>
        <p:txBody>
          <a:bodyPr>
            <a:normAutofit/>
          </a:bodyPr>
          <a:lstStyle/>
          <a:p>
            <a:endParaRPr lang="en-US" sz="2200" b="1" dirty="0" smtClean="0"/>
          </a:p>
          <a:p>
            <a:endParaRPr lang="en-US" sz="2200" b="1" dirty="0" smtClean="0"/>
          </a:p>
          <a:p>
            <a:endParaRPr lang="en-US" sz="2200" b="1" dirty="0" smtClean="0"/>
          </a:p>
          <a:p>
            <a:r>
              <a:rPr lang="en-US" sz="2200" b="1" dirty="0" smtClean="0"/>
              <a:t>BRITTANY MURPHY</a:t>
            </a:r>
          </a:p>
          <a:p>
            <a:pPr lvl="1"/>
            <a:r>
              <a:rPr lang="en-US" sz="2000" b="1" i="1" dirty="0" smtClean="0"/>
              <a:t>actress</a:t>
            </a:r>
            <a:endParaRPr lang="en-US" sz="2000" b="1" i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Owner\Downloads\elvis-presley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04800" y="990600"/>
            <a:ext cx="5181600" cy="525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638800" y="2514600"/>
            <a:ext cx="3048000" cy="3845720"/>
          </a:xfrm>
        </p:spPr>
        <p:txBody>
          <a:bodyPr/>
          <a:lstStyle/>
          <a:p>
            <a:r>
              <a:rPr lang="en-US" b="1" dirty="0" smtClean="0"/>
              <a:t>ELVIS PRESLEY</a:t>
            </a:r>
          </a:p>
          <a:p>
            <a:pPr lvl="1"/>
            <a:r>
              <a:rPr lang="en-US" b="1" i="1" dirty="0" smtClean="0"/>
              <a:t>Singer/Actor</a:t>
            </a:r>
            <a:endParaRPr lang="en-US" b="1" i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Owner\Downloads\marilyn-monroe00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09600" y="914400"/>
            <a:ext cx="4724400" cy="5181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562600" y="2514600"/>
            <a:ext cx="3124200" cy="3845720"/>
          </a:xfrm>
        </p:spPr>
        <p:txBody>
          <a:bodyPr/>
          <a:lstStyle/>
          <a:p>
            <a:r>
              <a:rPr lang="en-US" b="1" dirty="0" smtClean="0"/>
              <a:t>MARILYN MONROE</a:t>
            </a:r>
          </a:p>
          <a:p>
            <a:pPr lvl="1"/>
            <a:r>
              <a:rPr lang="en-US" b="1" i="1" dirty="0" smtClean="0"/>
              <a:t>actress</a:t>
            </a:r>
            <a:endParaRPr lang="en-US" b="1" i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Owner\Downloads\annanicole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81000" y="685800"/>
            <a:ext cx="5029200" cy="56753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486400" y="2514600"/>
            <a:ext cx="3200400" cy="3845720"/>
          </a:xfrm>
        </p:spPr>
        <p:txBody>
          <a:bodyPr/>
          <a:lstStyle/>
          <a:p>
            <a:r>
              <a:rPr lang="en-US" b="1" dirty="0" smtClean="0"/>
              <a:t>ANNA NICOLE SMITH</a:t>
            </a:r>
          </a:p>
          <a:p>
            <a:pPr lvl="1"/>
            <a:r>
              <a:rPr lang="en-US" b="1" i="1" dirty="0" smtClean="0"/>
              <a:t>model</a:t>
            </a:r>
            <a:endParaRPr lang="en-US" b="1" i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Owner\Downloads\heath-ledger4151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" y="990600"/>
            <a:ext cx="4495800" cy="52578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029200" y="2514600"/>
            <a:ext cx="3657600" cy="3845720"/>
          </a:xfrm>
        </p:spPr>
        <p:txBody>
          <a:bodyPr/>
          <a:lstStyle/>
          <a:p>
            <a:r>
              <a:rPr lang="en-US" b="1" dirty="0" smtClean="0"/>
              <a:t>HEATH LEDGER</a:t>
            </a:r>
          </a:p>
          <a:p>
            <a:pPr lvl="1"/>
            <a:r>
              <a:rPr lang="en-US" b="1" i="1" dirty="0" smtClean="0"/>
              <a:t>actor</a:t>
            </a:r>
            <a:endParaRPr lang="en-US" b="1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tx1"/>
                </a:solidFill>
              </a:rPr>
              <a:t>MEDICINE:</a:t>
            </a:r>
            <a:endParaRPr lang="en-US" b="1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Drugs that are used to treat or prevent disease or other conditions</a:t>
            </a:r>
            <a:endParaRPr lang="en-US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Owner\Downloads\michael-jackson-neverland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81000" y="838200"/>
            <a:ext cx="4456906" cy="55046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181600" y="2514600"/>
            <a:ext cx="3505200" cy="3845720"/>
          </a:xfrm>
        </p:spPr>
        <p:txBody>
          <a:bodyPr/>
          <a:lstStyle/>
          <a:p>
            <a:r>
              <a:rPr lang="en-US" b="1" dirty="0" smtClean="0"/>
              <a:t>MICHAEL JACKSON</a:t>
            </a:r>
          </a:p>
          <a:p>
            <a:pPr lvl="1"/>
            <a:r>
              <a:rPr lang="en-US" b="1" i="1" dirty="0" smtClean="0"/>
              <a:t>singer</a:t>
            </a:r>
            <a:endParaRPr lang="en-US" b="1" i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9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r>
              <a:rPr lang="en-US" b="1" u="sng" dirty="0" smtClean="0">
                <a:solidFill>
                  <a:srgbClr val="000099"/>
                </a:solidFill>
              </a:rPr>
              <a:t>SUBSTANCE ABUSE-</a:t>
            </a:r>
            <a:r>
              <a:rPr lang="en-US" b="1" dirty="0" smtClean="0">
                <a:solidFill>
                  <a:srgbClr val="000099"/>
                </a:solidFill>
              </a:rPr>
              <a:t>  any unnecessary or improper use of chemical substances for nonmedical purposes</a:t>
            </a:r>
          </a:p>
          <a:p>
            <a:endParaRPr lang="en-US" b="1" u="sng" dirty="0" smtClean="0">
              <a:solidFill>
                <a:srgbClr val="000099"/>
              </a:solidFill>
            </a:endParaRPr>
          </a:p>
          <a:p>
            <a:r>
              <a:rPr lang="en-US" b="1" u="sng" dirty="0" smtClean="0">
                <a:solidFill>
                  <a:srgbClr val="000099"/>
                </a:solidFill>
              </a:rPr>
              <a:t>ILLEGAL DRUGS-</a:t>
            </a:r>
            <a:r>
              <a:rPr lang="en-US" b="1" dirty="0" smtClean="0">
                <a:solidFill>
                  <a:srgbClr val="000099"/>
                </a:solidFill>
              </a:rPr>
              <a:t>  chemical substances that people of any age may not lawfully manufacture, possess, buy, or sell</a:t>
            </a:r>
          </a:p>
          <a:p>
            <a:endParaRPr lang="en-US" b="1" dirty="0" smtClean="0">
              <a:solidFill>
                <a:srgbClr val="000099"/>
              </a:solidFill>
            </a:endParaRPr>
          </a:p>
          <a:p>
            <a:r>
              <a:rPr lang="en-US" b="1" u="sng" dirty="0" smtClean="0">
                <a:solidFill>
                  <a:srgbClr val="000099"/>
                </a:solidFill>
              </a:rPr>
              <a:t>ILLICIT DRUG USE-</a:t>
            </a:r>
            <a:r>
              <a:rPr lang="en-US" b="1" dirty="0" smtClean="0">
                <a:solidFill>
                  <a:srgbClr val="000099"/>
                </a:solidFill>
              </a:rPr>
              <a:t>  the use or sale of any substance that is illegal or otherwise not permitted</a:t>
            </a:r>
            <a:endParaRPr lang="en-US" b="1" u="sng" dirty="0" smtClean="0">
              <a:solidFill>
                <a:srgbClr val="000099"/>
              </a:solidFill>
            </a:endParaRPr>
          </a:p>
          <a:p>
            <a:endParaRPr lang="en-US" b="1" u="sng" dirty="0" smtClean="0">
              <a:solidFill>
                <a:srgbClr val="000099"/>
              </a:solidFill>
            </a:endParaRPr>
          </a:p>
          <a:p>
            <a:endParaRPr lang="en-US" b="1" u="sng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Owner\Downloads\illegal-drugs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066800"/>
            <a:ext cx="7010400" cy="517534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Owner\Downloads\shooting_up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143000"/>
            <a:ext cx="6248400" cy="48006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Owner\Downloads\MethLab-Bedroom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066800"/>
            <a:ext cx="7540049" cy="52968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pact of Meth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85800" y="685800"/>
            <a:ext cx="7772400" cy="5729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u="sng" dirty="0" smtClean="0"/>
              <a:t>FACTORS THAT INFLUENCE DECISIONS ABOUT DRUGS: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Peer pressure</a:t>
            </a:r>
          </a:p>
          <a:p>
            <a:endParaRPr lang="en-US" b="1" dirty="0" smtClean="0"/>
          </a:p>
          <a:p>
            <a:r>
              <a:rPr lang="en-US" b="1" dirty="0" smtClean="0"/>
              <a:t>Family members</a:t>
            </a:r>
          </a:p>
          <a:p>
            <a:endParaRPr lang="en-US" b="1" dirty="0" smtClean="0"/>
          </a:p>
          <a:p>
            <a:r>
              <a:rPr lang="en-US" b="1" dirty="0" smtClean="0"/>
              <a:t>Role models</a:t>
            </a:r>
          </a:p>
          <a:p>
            <a:endParaRPr lang="en-US" b="1" dirty="0" smtClean="0"/>
          </a:p>
          <a:p>
            <a:r>
              <a:rPr lang="en-US" b="1" dirty="0" smtClean="0"/>
              <a:t>Media messages</a:t>
            </a:r>
          </a:p>
          <a:p>
            <a:endParaRPr lang="en-US" b="1" dirty="0" smtClean="0"/>
          </a:p>
          <a:p>
            <a:r>
              <a:rPr lang="en-US" b="1" dirty="0" smtClean="0"/>
              <a:t>Perception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sz="4000" b="1" u="sng" dirty="0" smtClean="0">
                <a:solidFill>
                  <a:srgbClr val="FB2D6D"/>
                </a:solidFill>
              </a:rPr>
              <a:t>THREE HEALTH RISKS OF DRUG USE</a:t>
            </a:r>
            <a:endParaRPr lang="en-US" sz="4000" b="1" u="sng" dirty="0">
              <a:solidFill>
                <a:srgbClr val="FB2D6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r>
              <a:rPr lang="en-US" b="1" dirty="0" smtClean="0"/>
              <a:t>1-  PHYSICAL HEALTH</a:t>
            </a:r>
          </a:p>
          <a:p>
            <a:pPr lvl="1"/>
            <a:endParaRPr lang="en-US" b="1" u="sng" dirty="0" smtClean="0"/>
          </a:p>
          <a:p>
            <a:pPr lvl="1"/>
            <a:r>
              <a:rPr lang="en-US" b="1" u="sng" dirty="0" smtClean="0"/>
              <a:t>Overdose-  </a:t>
            </a:r>
            <a:r>
              <a:rPr lang="en-US" b="1" dirty="0" smtClean="0"/>
              <a:t>a strong, sometimes fatal reaction to taking a large amount of a drug</a:t>
            </a:r>
          </a:p>
          <a:p>
            <a:pPr lvl="2"/>
            <a:endParaRPr lang="en-US" b="1" dirty="0" smtClean="0"/>
          </a:p>
          <a:p>
            <a:pPr lvl="2"/>
            <a:endParaRPr lang="en-US" b="1" dirty="0" smtClean="0"/>
          </a:p>
          <a:p>
            <a:pPr lvl="2"/>
            <a:r>
              <a:rPr lang="en-US" b="1" dirty="0" smtClean="0"/>
              <a:t>Some drug use involves injecting substances through a needle, which can increase the risk of contracting diseases such as hepatitis B and HIV.</a:t>
            </a:r>
            <a:endParaRPr lang="en-US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smtClean="0"/>
              <a:t>FAMOUS PEOPLE WHO DIED FROM ILLEGAL DRUGS</a:t>
            </a:r>
            <a:endParaRPr lang="en-US" b="1" u="sng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jam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609600" y="2133600"/>
            <a:ext cx="3657600" cy="42275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DJ   AM</a:t>
            </a:r>
            <a:endParaRPr lang="en-US" sz="2800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Owner\Downloads\jim-morrison-dr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04800" y="1219200"/>
            <a:ext cx="4648200" cy="49529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257800" y="2514600"/>
            <a:ext cx="3429000" cy="3845720"/>
          </a:xfrm>
        </p:spPr>
        <p:txBody>
          <a:bodyPr/>
          <a:lstStyle/>
          <a:p>
            <a:r>
              <a:rPr lang="en-US" b="1" dirty="0" smtClean="0"/>
              <a:t>JIM MORRISON</a:t>
            </a:r>
          </a:p>
          <a:p>
            <a:pPr lvl="1"/>
            <a:r>
              <a:rPr lang="en-US" i="1" dirty="0" smtClean="0"/>
              <a:t>THE DOORS</a:t>
            </a:r>
            <a:endParaRPr lang="en-US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C000"/>
                </a:solidFill>
              </a:rPr>
              <a:t>DRUGS:</a:t>
            </a:r>
            <a:endParaRPr lang="en-US" b="1" u="sng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Substances other than food that change the structure or function of the body or mind</a:t>
            </a:r>
            <a:endParaRPr lang="en-US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Owner\Downloads\hendrixPA1609_468x51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722744" y="1066800"/>
            <a:ext cx="4458856" cy="5294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562600" y="2514600"/>
            <a:ext cx="3124200" cy="3845720"/>
          </a:xfrm>
        </p:spPr>
        <p:txBody>
          <a:bodyPr/>
          <a:lstStyle/>
          <a:p>
            <a:r>
              <a:rPr lang="en-US" b="1" dirty="0" smtClean="0"/>
              <a:t>JIMI HENDRIX</a:t>
            </a:r>
          </a:p>
          <a:p>
            <a:pPr lvl="2"/>
            <a:r>
              <a:rPr lang="en-US" b="1" i="1" dirty="0" smtClean="0"/>
              <a:t>Singer/guitar player</a:t>
            </a:r>
            <a:endParaRPr lang="en-US" b="1" i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000003-chris_farley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1066800"/>
            <a:ext cx="4953000" cy="520291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6400" y="2514600"/>
            <a:ext cx="3200400" cy="3845720"/>
          </a:xfrm>
        </p:spPr>
        <p:txBody>
          <a:bodyPr/>
          <a:lstStyle/>
          <a:p>
            <a:r>
              <a:rPr lang="en-US" b="1" dirty="0" smtClean="0"/>
              <a:t>CHRIS FARLEY</a:t>
            </a:r>
          </a:p>
          <a:p>
            <a:pPr lvl="1"/>
            <a:r>
              <a:rPr lang="en-US" b="1" i="1" dirty="0" smtClean="0"/>
              <a:t>actor</a:t>
            </a:r>
            <a:endParaRPr lang="en-US" b="1" i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p1_caminiti_all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609600"/>
            <a:ext cx="4495800" cy="557609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2514600"/>
            <a:ext cx="3657600" cy="3845720"/>
          </a:xfrm>
        </p:spPr>
        <p:txBody>
          <a:bodyPr/>
          <a:lstStyle/>
          <a:p>
            <a:r>
              <a:rPr lang="en-US" b="1" dirty="0" smtClean="0"/>
              <a:t>KEN CAMINITI</a:t>
            </a:r>
          </a:p>
          <a:p>
            <a:pPr lvl="1"/>
            <a:r>
              <a:rPr lang="en-US" b="1" i="1" dirty="0" smtClean="0"/>
              <a:t>Baseball player</a:t>
            </a:r>
          </a:p>
          <a:p>
            <a:pPr lvl="2"/>
            <a:r>
              <a:rPr lang="en-US" b="1" i="1" dirty="0" smtClean="0"/>
              <a:t>1996  MVP  American league</a:t>
            </a:r>
            <a:endParaRPr lang="en-US" b="1" i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2-  MENTAL HEALTH-</a:t>
            </a:r>
          </a:p>
          <a:p>
            <a:pPr lvl="2"/>
            <a:endParaRPr lang="en-US" b="1" dirty="0" smtClean="0"/>
          </a:p>
          <a:p>
            <a:pPr lvl="2"/>
            <a:endParaRPr lang="en-US" b="1" dirty="0" smtClean="0"/>
          </a:p>
          <a:p>
            <a:pPr lvl="2"/>
            <a:r>
              <a:rPr lang="en-US" b="1" dirty="0" smtClean="0"/>
              <a:t>Drugs cloud reasoning and thinking and users lose control of their behavior</a:t>
            </a:r>
            <a:endParaRPr lang="en-US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3-  SOCIAL HEALTH</a:t>
            </a:r>
          </a:p>
          <a:p>
            <a:endParaRPr lang="en-US" b="1" dirty="0" smtClean="0"/>
          </a:p>
          <a:p>
            <a:pPr lvl="1"/>
            <a:r>
              <a:rPr lang="en-US" b="1" dirty="0" smtClean="0"/>
              <a:t>Substance abuse can have a negative effect on relationships with friends and family members.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Substance abuse is a major factor in many crimes, suicides, and unintentional injuries</a:t>
            </a:r>
            <a:endParaRPr lang="en-US"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A lot of Famous people...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143000" y="685800"/>
            <a:ext cx="6858000" cy="5729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41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/>
          <a:lstStyle/>
          <a:p>
            <a:r>
              <a:rPr lang="en-US" b="1" i="1" u="sng" dirty="0" smtClean="0">
                <a:solidFill>
                  <a:srgbClr val="C00000"/>
                </a:solidFill>
              </a:rPr>
              <a:t>PSYCHOLOGICAL DEPENDENCE-</a:t>
            </a:r>
            <a:endParaRPr lang="en-US" dirty="0" smtClean="0">
              <a:solidFill>
                <a:srgbClr val="C00000"/>
              </a:solidFill>
            </a:endParaRP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A condition in which a person believes that a drug is needed in order to feel good or to function normally</a:t>
            </a:r>
          </a:p>
          <a:p>
            <a:pPr lvl="1"/>
            <a:endParaRPr lang="en-US" b="1" dirty="0" smtClean="0">
              <a:solidFill>
                <a:srgbClr val="C00000"/>
              </a:solidFill>
            </a:endParaRPr>
          </a:p>
          <a:p>
            <a:pPr lvl="1"/>
            <a:endParaRPr lang="en-US" b="1" dirty="0" smtClean="0">
              <a:solidFill>
                <a:srgbClr val="C00000"/>
              </a:solidFill>
            </a:endParaRPr>
          </a:p>
          <a:p>
            <a:pPr lvl="1">
              <a:buNone/>
            </a:pPr>
            <a:r>
              <a:rPr lang="en-US" sz="2800" b="1" i="1" u="sng" dirty="0" smtClean="0">
                <a:solidFill>
                  <a:srgbClr val="C00000"/>
                </a:solidFill>
              </a:rPr>
              <a:t>PHYSIOLOGICAL DEPENDENCE-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lvl="1"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	</a:t>
            </a:r>
            <a:r>
              <a:rPr lang="en-US" b="1" dirty="0" smtClean="0">
                <a:solidFill>
                  <a:srgbClr val="C00000"/>
                </a:solidFill>
              </a:rPr>
              <a:t>A condition in which the user has a chemical need for the drug</a:t>
            </a:r>
          </a:p>
          <a:p>
            <a:pPr lvl="1">
              <a:buNone/>
            </a:pPr>
            <a:endParaRPr lang="en-US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00B050"/>
                </a:solidFill>
              </a:rPr>
              <a:t>ADDICITION-</a:t>
            </a:r>
            <a:endParaRPr lang="en-US" b="1" dirty="0" smtClean="0">
              <a:solidFill>
                <a:srgbClr val="00B050"/>
              </a:solidFill>
            </a:endParaRPr>
          </a:p>
          <a:p>
            <a:endParaRPr lang="en-US" b="1" u="sng" dirty="0" smtClean="0">
              <a:solidFill>
                <a:srgbClr val="00B050"/>
              </a:solidFill>
            </a:endParaRPr>
          </a:p>
          <a:p>
            <a:pPr lvl="1"/>
            <a:r>
              <a:rPr lang="en-US" b="1" dirty="0" smtClean="0">
                <a:solidFill>
                  <a:srgbClr val="00B050"/>
                </a:solidFill>
              </a:rPr>
              <a:t>A physiological or psychological dependence on a drug</a:t>
            </a:r>
            <a:endParaRPr lang="en-US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b="1" i="1" u="sng" dirty="0" smtClean="0"/>
              <a:t>CONSEQUENCES OF DRUG USE: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/>
          <a:lstStyle/>
          <a:p>
            <a:r>
              <a:rPr lang="en-US" b="1" dirty="0" smtClean="0"/>
              <a:t>Consequences to the individual</a:t>
            </a:r>
          </a:p>
          <a:p>
            <a:pPr lvl="1"/>
            <a:r>
              <a:rPr lang="en-US" b="1" dirty="0" smtClean="0"/>
              <a:t>Diseases </a:t>
            </a:r>
          </a:p>
          <a:p>
            <a:r>
              <a:rPr lang="en-US" b="1" dirty="0" smtClean="0"/>
              <a:t>Legal consequences</a:t>
            </a:r>
          </a:p>
          <a:p>
            <a:pPr lvl="1"/>
            <a:r>
              <a:rPr lang="en-US" b="1" dirty="0" smtClean="0"/>
              <a:t>Jail time</a:t>
            </a:r>
          </a:p>
          <a:p>
            <a:r>
              <a:rPr lang="en-US" b="1" dirty="0" smtClean="0"/>
              <a:t>Consequences for family and friends</a:t>
            </a:r>
          </a:p>
          <a:p>
            <a:pPr lvl="1"/>
            <a:r>
              <a:rPr lang="en-US" b="1" dirty="0" smtClean="0"/>
              <a:t>Decision affects everyone</a:t>
            </a:r>
          </a:p>
          <a:p>
            <a:r>
              <a:rPr lang="en-US" b="1" dirty="0" smtClean="0"/>
              <a:t>Consequences for babies and children</a:t>
            </a:r>
          </a:p>
          <a:p>
            <a:pPr lvl="1"/>
            <a:r>
              <a:rPr lang="en-US" b="1" dirty="0" smtClean="0"/>
              <a:t>Developing babies, diseases (HIV)</a:t>
            </a:r>
          </a:p>
          <a:p>
            <a:r>
              <a:rPr lang="en-US" b="1" dirty="0" smtClean="0"/>
              <a:t>Costs to society</a:t>
            </a:r>
          </a:p>
          <a:p>
            <a:pPr lvl="1"/>
            <a:r>
              <a:rPr lang="en-US" b="1" dirty="0" smtClean="0"/>
              <a:t>Crime and violence/  driving accidents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7711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 smtClean="0">
                <a:solidFill>
                  <a:srgbClr val="FF0000"/>
                </a:solidFill>
              </a:rPr>
              <a:t>MARIJUANA, INHALENTS, AND STEROIDS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43400"/>
          </a:xfrm>
        </p:spPr>
        <p:txBody>
          <a:bodyPr/>
          <a:lstStyle/>
          <a:p>
            <a:r>
              <a:rPr lang="en-US" b="1" dirty="0" smtClean="0"/>
              <a:t>Marijuana- </a:t>
            </a:r>
          </a:p>
          <a:p>
            <a:pPr lvl="1"/>
            <a:r>
              <a:rPr lang="en-US" b="1" dirty="0" smtClean="0"/>
              <a:t> A plant whose leaves, buds, and flowers are smoked for their intoxicating effects</a:t>
            </a:r>
          </a:p>
          <a:p>
            <a:pPr lvl="1"/>
            <a:endParaRPr lang="en-US" b="1" dirty="0" smtClean="0"/>
          </a:p>
          <a:p>
            <a:pPr lvl="1"/>
            <a:endParaRPr lang="en-US" b="1" dirty="0" smtClean="0"/>
          </a:p>
          <a:p>
            <a:pPr lvl="1"/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smtClean="0">
                <a:solidFill>
                  <a:schemeClr val="accent6">
                    <a:lumMod val="50000"/>
                  </a:schemeClr>
                </a:solidFill>
              </a:rPr>
              <a:t>MEDICINES CAN BE SORTED INTO FOUR BROAD CATEGORIES:</a:t>
            </a:r>
            <a:endParaRPr lang="en-US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1-  Medicines that help prevent disease</a:t>
            </a:r>
          </a:p>
          <a:p>
            <a:endParaRPr lang="en-US" b="1" dirty="0" smtClean="0"/>
          </a:p>
          <a:p>
            <a:r>
              <a:rPr lang="en-US" b="1" dirty="0" smtClean="0"/>
              <a:t>2-  Medicines that fight pathogens, or infectious agents that cause disease</a:t>
            </a:r>
          </a:p>
          <a:p>
            <a:endParaRPr lang="en-US" b="1" dirty="0" smtClean="0"/>
          </a:p>
          <a:p>
            <a:r>
              <a:rPr lang="en-US" b="1" dirty="0" smtClean="0"/>
              <a:t>3-  Medicines that relieve pain</a:t>
            </a:r>
          </a:p>
          <a:p>
            <a:endParaRPr lang="en-US" b="1" dirty="0" smtClean="0"/>
          </a:p>
          <a:p>
            <a:r>
              <a:rPr lang="en-US" b="1" dirty="0" smtClean="0"/>
              <a:t>4-  Medicines that help maintain and restore health and regulate the body’s systems</a:t>
            </a:r>
            <a:endParaRPr lang="en-US" b="1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 health risks of marijuana: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Hallucinations and paranoia</a:t>
            </a:r>
          </a:p>
          <a:p>
            <a:r>
              <a:rPr lang="en-US" dirty="0" smtClean="0"/>
              <a:t>Impaired short-term memory, reaction time, concentration, and coordination</a:t>
            </a:r>
          </a:p>
          <a:p>
            <a:r>
              <a:rPr lang="en-US" dirty="0" smtClean="0"/>
              <a:t>Bloodshot eyes</a:t>
            </a:r>
          </a:p>
          <a:p>
            <a:r>
              <a:rPr lang="en-US" dirty="0" smtClean="0"/>
              <a:t>Heart and lung damage</a:t>
            </a:r>
          </a:p>
          <a:p>
            <a:r>
              <a:rPr lang="en-US" dirty="0" smtClean="0"/>
              <a:t>Increased appetite, leading to weight gain</a:t>
            </a:r>
          </a:p>
          <a:p>
            <a:r>
              <a:rPr lang="en-US" dirty="0" smtClean="0"/>
              <a:t>Females- increased testosterone levels and risk of infertility </a:t>
            </a:r>
          </a:p>
          <a:p>
            <a:r>
              <a:rPr lang="en-US" dirty="0" smtClean="0"/>
              <a:t>Males-  lowered sperm count and testosterone levels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INHALANTS-</a:t>
            </a:r>
          </a:p>
          <a:p>
            <a:endParaRPr lang="en-US" b="1" dirty="0" smtClean="0"/>
          </a:p>
          <a:p>
            <a:pPr lvl="1"/>
            <a:r>
              <a:rPr lang="en-US" b="1" dirty="0" smtClean="0"/>
              <a:t>Substances whose fumes are sniffed and inhaled to achieve a mind-altering effect</a:t>
            </a:r>
            <a:endParaRPr lang="en-US" b="1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41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1026" name="Picture 2" descr="C:\Users\Owner\Downloads\gilbert-drug-inhalents-78873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" y="914400"/>
            <a:ext cx="7543800" cy="5714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627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2050" name="Picture 2" descr="C:\Users\Owner\Downloads\inhala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295400"/>
            <a:ext cx="7543800" cy="5105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ANABOLIC-ANDROGENIC STERIODS-</a:t>
            </a:r>
          </a:p>
          <a:p>
            <a:endParaRPr lang="en-US" b="1" dirty="0" smtClean="0"/>
          </a:p>
          <a:p>
            <a:pPr lvl="1"/>
            <a:r>
              <a:rPr lang="en-US" b="1" dirty="0" smtClean="0"/>
              <a:t>Synthetic substances that are similar to the male sex hormone testosterone</a:t>
            </a:r>
            <a:endParaRPr lang="en-US" b="1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41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3074" name="Picture 2" descr="C:\Users\Owner\Downloads\steroidwarning_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990600"/>
            <a:ext cx="6019800" cy="5638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Owner\Downloads\lens1456149_jay-cutler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977888"/>
            <a:ext cx="4876800" cy="41943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865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122" name="Picture 2" descr="C:\Users\Owner\Downloads\520_NpAdvHover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219201"/>
            <a:ext cx="7315199" cy="5105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ynthol Steroids-Drugs In Society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85800" y="685800"/>
            <a:ext cx="7772400" cy="57292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solidFill>
                  <a:srgbClr val="FFC000"/>
                </a:solidFill>
              </a:rPr>
              <a:t>PSYCHOACTIVE DRUGS</a:t>
            </a:r>
            <a:endParaRPr lang="en-US" b="1" u="sng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Chemicals that affect the central nervous system and alter activity in the brain</a:t>
            </a:r>
          </a:p>
          <a:p>
            <a:endParaRPr lang="en-US" b="1" dirty="0" smtClean="0"/>
          </a:p>
          <a:p>
            <a:r>
              <a:rPr lang="en-US" b="1" dirty="0" smtClean="0"/>
              <a:t>Stimulants, depressants, narcotics, and hallucinogens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i="1" dirty="0" smtClean="0"/>
              <a:t>MEDICINES THAT PREVENT DISEASE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Vaccines-</a:t>
            </a:r>
            <a:r>
              <a:rPr lang="en-US" b="1" dirty="0" smtClean="0"/>
              <a:t>  </a:t>
            </a:r>
          </a:p>
          <a:p>
            <a:pPr lvl="1"/>
            <a:r>
              <a:rPr lang="en-US" b="1" dirty="0" smtClean="0"/>
              <a:t>a preparation introduced into the body to stimulate an immune response</a:t>
            </a:r>
          </a:p>
          <a:p>
            <a:pPr lvl="2"/>
            <a:r>
              <a:rPr lang="en-US" b="1" dirty="0" smtClean="0"/>
              <a:t>Antibodies are produced to give your body long lasting protection</a:t>
            </a:r>
          </a:p>
          <a:p>
            <a:endParaRPr lang="en-US" b="1" u="sng" dirty="0" smtClean="0"/>
          </a:p>
          <a:p>
            <a:r>
              <a:rPr lang="en-US" b="1" u="sng" dirty="0" smtClean="0"/>
              <a:t>Antitoxins-</a:t>
            </a:r>
            <a:r>
              <a:rPr lang="en-US" b="1" dirty="0" smtClean="0"/>
              <a:t>  </a:t>
            </a:r>
          </a:p>
          <a:p>
            <a:pPr lvl="1"/>
            <a:r>
              <a:rPr lang="en-US" b="1" dirty="0" smtClean="0"/>
              <a:t>extracts of blood fluids that contain antibodies and act more quickly than vaccines</a:t>
            </a:r>
          </a:p>
          <a:p>
            <a:pPr lvl="2"/>
            <a:r>
              <a:rPr lang="en-US" b="1" dirty="0" smtClean="0"/>
              <a:t>Injections of antitoxins neutralize the effect of toxins</a:t>
            </a:r>
            <a:endParaRPr lang="en-US" b="1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tx1"/>
                </a:solidFill>
              </a:rPr>
              <a:t>STIMULANTS:</a:t>
            </a:r>
            <a:endParaRPr lang="en-US" b="1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DRUGS THAT SPEED UP THE CENTRAL NERVOUS SYSTEM</a:t>
            </a:r>
          </a:p>
          <a:p>
            <a:endParaRPr lang="en-US" b="1" dirty="0" smtClean="0"/>
          </a:p>
          <a:p>
            <a:pPr lvl="1"/>
            <a:r>
              <a:rPr lang="en-US" b="1" dirty="0" smtClean="0"/>
              <a:t>Caffeine, nicotine, cocaine, crack</a:t>
            </a:r>
            <a:endParaRPr lang="en-US" b="1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COCAINE-</a:t>
            </a:r>
          </a:p>
          <a:p>
            <a:pPr lvl="1"/>
            <a:r>
              <a:rPr lang="en-US" b="1" dirty="0" smtClean="0"/>
              <a:t>A rapid-acting, highly addictive stimulant that interrupts normal functioning of the central nervous systems</a:t>
            </a:r>
          </a:p>
          <a:p>
            <a:pPr lvl="1"/>
            <a:r>
              <a:rPr lang="en-US" b="1" dirty="0" smtClean="0"/>
              <a:t>Experience </a:t>
            </a:r>
            <a:r>
              <a:rPr lang="en-US" b="1" i="1" dirty="0" smtClean="0"/>
              <a:t>euphoria</a:t>
            </a:r>
            <a:r>
              <a:rPr lang="en-US" b="1" dirty="0" smtClean="0"/>
              <a:t>, a feeling of intense well-being or elation.</a:t>
            </a:r>
            <a:endParaRPr lang="en-US" b="1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CRACK-</a:t>
            </a:r>
          </a:p>
          <a:p>
            <a:pPr lvl="1">
              <a:buNone/>
            </a:pPr>
            <a:endParaRPr lang="en-US" b="1" dirty="0" smtClean="0"/>
          </a:p>
          <a:p>
            <a:pPr lvl="1"/>
            <a:r>
              <a:rPr lang="en-US" b="1" dirty="0" smtClean="0"/>
              <a:t>Called rock or freebase rock</a:t>
            </a:r>
          </a:p>
          <a:p>
            <a:pPr lvl="1">
              <a:buNone/>
            </a:pPr>
            <a:endParaRPr lang="en-US" b="1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tx1"/>
                </a:solidFill>
              </a:rPr>
              <a:t>DEPRESSANTS:</a:t>
            </a:r>
            <a:endParaRPr lang="en-US" b="1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Drugs that tend to slow down the central nervous system</a:t>
            </a:r>
          </a:p>
          <a:p>
            <a:endParaRPr lang="en-US" b="1" dirty="0" smtClean="0"/>
          </a:p>
          <a:p>
            <a:r>
              <a:rPr lang="en-US" b="1" dirty="0" smtClean="0"/>
              <a:t>Barbiturates, tranquilizers, </a:t>
            </a:r>
            <a:r>
              <a:rPr lang="en-US" b="1" dirty="0" err="1" smtClean="0"/>
              <a:t>ro-hypnol</a:t>
            </a:r>
            <a:r>
              <a:rPr lang="en-US" b="1" dirty="0" smtClean="0"/>
              <a:t>, GHB</a:t>
            </a:r>
            <a:endParaRPr lang="en-US" b="1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BARBITURATES-</a:t>
            </a:r>
          </a:p>
          <a:p>
            <a:pPr lvl="1"/>
            <a:r>
              <a:rPr lang="en-US" b="1" dirty="0" smtClean="0"/>
              <a:t>Drug that induces sleepiness</a:t>
            </a:r>
          </a:p>
          <a:p>
            <a:pPr lvl="1"/>
            <a:r>
              <a:rPr lang="en-US" b="1" dirty="0" smtClean="0"/>
              <a:t>Results in mood changes, sleeping more than normal, and coma</a:t>
            </a:r>
          </a:p>
          <a:p>
            <a:pPr lvl="1"/>
            <a:r>
              <a:rPr lang="en-US" b="1" dirty="0" smtClean="0"/>
              <a:t>Used illegally to produce a feeling of intoxication and to counteract the effects of stimulates</a:t>
            </a:r>
            <a:endParaRPr lang="en-US" b="1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TRANQUILIZERS-</a:t>
            </a:r>
          </a:p>
          <a:p>
            <a:pPr lvl="1"/>
            <a:r>
              <a:rPr lang="en-US" b="1" dirty="0" smtClean="0"/>
              <a:t>Depressants that reduce muscular activity, coordination, and attention span</a:t>
            </a:r>
          </a:p>
          <a:p>
            <a:pPr lvl="1"/>
            <a:r>
              <a:rPr lang="en-US" b="1" dirty="0" smtClean="0"/>
              <a:t>Prescribed to relieve anxiety, muscle spasms, sleeplessness, and nervousness</a:t>
            </a:r>
            <a:endParaRPr lang="en-US" b="1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tx1"/>
                </a:solidFill>
              </a:rPr>
              <a:t>NARCOTICS:</a:t>
            </a:r>
            <a:endParaRPr lang="en-US" b="1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Specific drugs derived from the opium plant that are obtainable only by prescription and are used to relieve pain</a:t>
            </a:r>
          </a:p>
          <a:p>
            <a:endParaRPr lang="en-US" b="1" dirty="0" smtClean="0"/>
          </a:p>
          <a:p>
            <a:pPr>
              <a:buNone/>
            </a:pPr>
            <a:r>
              <a:rPr lang="en-US" b="1" dirty="0" smtClean="0"/>
              <a:t>	Heroin, </a:t>
            </a:r>
            <a:r>
              <a:rPr lang="en-US" b="1" dirty="0" err="1" smtClean="0"/>
              <a:t>OxyContin</a:t>
            </a:r>
            <a:r>
              <a:rPr lang="en-US" b="1" dirty="0" smtClean="0"/>
              <a:t>, and morphine</a:t>
            </a:r>
            <a:endParaRPr lang="en-US" b="1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HEROIN-</a:t>
            </a:r>
          </a:p>
          <a:p>
            <a:pPr lvl="1"/>
            <a:r>
              <a:rPr lang="en-US" b="1" dirty="0" smtClean="0"/>
              <a:t>A highly addictive narcotic</a:t>
            </a:r>
          </a:p>
          <a:p>
            <a:pPr lvl="1"/>
            <a:r>
              <a:rPr lang="en-US" b="1" dirty="0" smtClean="0"/>
              <a:t>Processed form of morphine that is injected, snorted, or smoked</a:t>
            </a:r>
          </a:p>
          <a:p>
            <a:pPr lvl="1"/>
            <a:r>
              <a:rPr lang="en-US" b="1" dirty="0" smtClean="0"/>
              <a:t>Depresses the central nervous system and slows breathing and pulse rate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tx1"/>
                </a:solidFill>
              </a:rPr>
              <a:t>HALLUCINOGENS:</a:t>
            </a:r>
            <a:endParaRPr lang="en-US" b="1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Drugs that alter moods, thoughts, and sense perceptions including vision, hearing, smell, and touch</a:t>
            </a:r>
          </a:p>
          <a:p>
            <a:endParaRPr lang="en-US" b="1" dirty="0" smtClean="0"/>
          </a:p>
          <a:p>
            <a:r>
              <a:rPr lang="en-US" b="1" dirty="0" smtClean="0"/>
              <a:t>PCP, LSD, and Ecstasy</a:t>
            </a:r>
            <a:endParaRPr lang="en-US" b="1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PCP-</a:t>
            </a:r>
          </a:p>
          <a:p>
            <a:pPr lvl="1"/>
            <a:r>
              <a:rPr lang="en-US" b="1" dirty="0" smtClean="0"/>
              <a:t>Considered one of the most dangerous of all drugs</a:t>
            </a:r>
          </a:p>
          <a:p>
            <a:pPr lvl="1"/>
            <a:r>
              <a:rPr lang="en-US" b="1" dirty="0" smtClean="0"/>
              <a:t>Its effects vary greatly from user to user</a:t>
            </a:r>
          </a:p>
          <a:p>
            <a:pPr lvl="1"/>
            <a:r>
              <a:rPr lang="en-US" b="1" dirty="0" smtClean="0"/>
              <a:t>Users report a distorted sense of time and space, increased muscle strength, and inability to feel pain</a:t>
            </a:r>
          </a:p>
          <a:p>
            <a:pPr lvl="1"/>
            <a:r>
              <a:rPr lang="en-US" b="1" dirty="0" smtClean="0"/>
              <a:t>Flashbacks can occur at any time, causing panic, confusion, and lack of control</a:t>
            </a:r>
            <a:endParaRPr lang="en-US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C00000"/>
                </a:solidFill>
              </a:rPr>
              <a:t>MEDICINES THAT PROMOTE HEALTH: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Allergy medicines</a:t>
            </a:r>
          </a:p>
          <a:p>
            <a:pPr lvl="1"/>
            <a:r>
              <a:rPr lang="en-US" b="1" i="1" dirty="0" smtClean="0"/>
              <a:t>Antihistamines </a:t>
            </a:r>
          </a:p>
          <a:p>
            <a:r>
              <a:rPr lang="en-US" b="1" i="1" dirty="0" smtClean="0"/>
              <a:t>Body regulating medicines</a:t>
            </a:r>
          </a:p>
          <a:p>
            <a:pPr lvl="1"/>
            <a:r>
              <a:rPr lang="en-US" b="1" i="1" dirty="0" smtClean="0"/>
              <a:t>Regulate blood pressure, inhalers, insulin</a:t>
            </a:r>
          </a:p>
          <a:p>
            <a:r>
              <a:rPr lang="en-US" b="1" i="1" dirty="0" smtClean="0"/>
              <a:t>Antidepressant and antipsychotic medicines</a:t>
            </a:r>
          </a:p>
          <a:p>
            <a:pPr lvl="1"/>
            <a:r>
              <a:rPr lang="en-US" b="1" i="1" dirty="0" smtClean="0"/>
              <a:t>Mood stabilizers (depression, bipolar)</a:t>
            </a:r>
          </a:p>
          <a:p>
            <a:r>
              <a:rPr lang="en-US" b="1" i="1" dirty="0" smtClean="0"/>
              <a:t>Cancer treatment medicines</a:t>
            </a:r>
          </a:p>
          <a:p>
            <a:pPr lvl="1"/>
            <a:r>
              <a:rPr lang="en-US" b="1" i="1" dirty="0" smtClean="0"/>
              <a:t>chemotherapy</a:t>
            </a:r>
            <a:endParaRPr lang="en-US" b="1" i="1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LSD-</a:t>
            </a:r>
          </a:p>
          <a:p>
            <a:pPr lvl="1"/>
            <a:r>
              <a:rPr lang="en-US" b="1" dirty="0" smtClean="0"/>
              <a:t>An extremely strong hallucinogen</a:t>
            </a:r>
          </a:p>
          <a:p>
            <a:pPr lvl="1"/>
            <a:r>
              <a:rPr lang="en-US" b="1" dirty="0" smtClean="0"/>
              <a:t>Increase the risk of convulsions, coma, heart and lung failure, and death</a:t>
            </a:r>
          </a:p>
          <a:p>
            <a:pPr lvl="1"/>
            <a:r>
              <a:rPr lang="en-US" b="1" dirty="0" smtClean="0"/>
              <a:t>Affects the brain’s emotional center and distorts reality</a:t>
            </a:r>
          </a:p>
          <a:p>
            <a:pPr lvl="1"/>
            <a:r>
              <a:rPr lang="en-US" b="1" dirty="0" smtClean="0"/>
              <a:t>May experience emotions ranging from extreme euphoria to panic to deep depression</a:t>
            </a:r>
            <a:endParaRPr lang="en-US" b="1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solidFill>
                  <a:srgbClr val="C00000"/>
                </a:solidFill>
              </a:rPr>
              <a:t>DESIGNER DRUGS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Synthetic substances meant to imitate the effects of hallucinogens and other dangerous drugs</a:t>
            </a:r>
          </a:p>
          <a:p>
            <a:r>
              <a:rPr lang="en-US" b="1" dirty="0" smtClean="0"/>
              <a:t>Can be several hundred times stronger than the drugs they are meant to imitate</a:t>
            </a:r>
          </a:p>
          <a:p>
            <a:pPr lvl="1"/>
            <a:r>
              <a:rPr lang="en-US" b="1" dirty="0" smtClean="0"/>
              <a:t>Most recognized designer drug is ecstasy</a:t>
            </a:r>
          </a:p>
          <a:p>
            <a:pPr lvl="2"/>
            <a:endParaRPr lang="en-US" b="1" u="sng" dirty="0" smtClean="0"/>
          </a:p>
          <a:p>
            <a:pPr lvl="2"/>
            <a:r>
              <a:rPr lang="en-US" b="1" u="sng" dirty="0" smtClean="0"/>
              <a:t>ECSTASY</a:t>
            </a:r>
            <a:r>
              <a:rPr lang="en-US" b="1" dirty="0" smtClean="0"/>
              <a:t> – combination stimulant and hallucinogen</a:t>
            </a:r>
            <a:endParaRPr lang="en-US" b="1" u="sng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DRUG FREE SCHOOL ZONES-</a:t>
            </a:r>
          </a:p>
          <a:p>
            <a:pPr lvl="1"/>
            <a:r>
              <a:rPr lang="en-US" b="1" dirty="0" smtClean="0"/>
              <a:t>Areas within 1,000 feet of schools and designated by signs, within which people caught selling drugs receive especially severe penalties</a:t>
            </a:r>
          </a:p>
          <a:p>
            <a:pPr lvl="1">
              <a:buNone/>
            </a:pPr>
            <a:endParaRPr lang="en-US" b="1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smtClean="0">
                <a:solidFill>
                  <a:srgbClr val="FF0000"/>
                </a:solidFill>
              </a:rPr>
              <a:t>TYPES OF DRUG TREATMENT CENTERS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Outpatient drug-free treatment</a:t>
            </a:r>
          </a:p>
          <a:p>
            <a:pPr lvl="1"/>
            <a:r>
              <a:rPr lang="en-US" b="1" dirty="0" smtClean="0"/>
              <a:t>Consists of individual or group counseling</a:t>
            </a:r>
          </a:p>
          <a:p>
            <a:r>
              <a:rPr lang="en-US" b="1" dirty="0" smtClean="0"/>
              <a:t>Short-term treatment</a:t>
            </a:r>
          </a:p>
          <a:p>
            <a:pPr lvl="1"/>
            <a:r>
              <a:rPr lang="en-US" b="1" dirty="0" smtClean="0"/>
              <a:t>Include residential, medication, and outpatient therapies</a:t>
            </a:r>
          </a:p>
          <a:p>
            <a:r>
              <a:rPr lang="en-US" b="1" dirty="0" smtClean="0"/>
              <a:t>Maintenance therapy</a:t>
            </a:r>
          </a:p>
          <a:p>
            <a:pPr lvl="1"/>
            <a:r>
              <a:rPr lang="en-US" b="1" dirty="0" smtClean="0"/>
              <a:t>Intended for heroin addicts, includes medication therapy</a:t>
            </a:r>
          </a:p>
          <a:p>
            <a:r>
              <a:rPr lang="en-US" b="1" dirty="0" smtClean="0"/>
              <a:t>Therapeutic communities</a:t>
            </a:r>
          </a:p>
          <a:p>
            <a:pPr lvl="1"/>
            <a:r>
              <a:rPr lang="en-US" b="1" dirty="0" smtClean="0"/>
              <a:t>Residences for people with a long history of drug abuse (structured programs last from 6-12 months)</a:t>
            </a:r>
            <a:endParaRPr lang="en-US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/>
          <a:lstStyle/>
          <a:p>
            <a:endParaRPr lang="en-US" b="1" u="sng" dirty="0" smtClean="0"/>
          </a:p>
          <a:p>
            <a:endParaRPr lang="en-US" b="1" u="sng" dirty="0" smtClean="0"/>
          </a:p>
          <a:p>
            <a:r>
              <a:rPr lang="en-US" b="1" u="sng" dirty="0" smtClean="0"/>
              <a:t>SIDE EFFECTS</a:t>
            </a:r>
          </a:p>
          <a:p>
            <a:pPr lvl="1"/>
            <a:r>
              <a:rPr lang="en-US" b="1" dirty="0" smtClean="0"/>
              <a:t>Reactions to medicine other than the one intended</a:t>
            </a:r>
          </a:p>
          <a:p>
            <a:pPr lvl="1">
              <a:buNone/>
            </a:pPr>
            <a:endParaRPr lang="en-US" b="1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OTHER PROBLEMS: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u="sng" dirty="0" smtClean="0"/>
              <a:t>Tolerance- </a:t>
            </a:r>
            <a:r>
              <a:rPr lang="en-US" b="1" dirty="0" smtClean="0"/>
              <a:t> </a:t>
            </a:r>
          </a:p>
          <a:p>
            <a:pPr lvl="1"/>
            <a:r>
              <a:rPr lang="en-US" dirty="0" smtClean="0"/>
              <a:t>a condition in which the body becomes used to the effect of a medicine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i="1" u="sng" dirty="0" smtClean="0"/>
              <a:t>Withdrawal-  </a:t>
            </a:r>
          </a:p>
          <a:p>
            <a:pPr lvl="1"/>
            <a:r>
              <a:rPr lang="en-US" dirty="0" smtClean="0"/>
              <a:t>occurs when a person stops using a medicine on which he or she has a chemical dependence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i="1" u="sng" dirty="0" smtClean="0">
                <a:solidFill>
                  <a:srgbClr val="C00000"/>
                </a:solidFill>
              </a:rPr>
              <a:t>Withdrawal  Symptoms:</a:t>
            </a:r>
            <a:r>
              <a:rPr lang="en-US" sz="3200" b="1" dirty="0" smtClean="0">
                <a:solidFill>
                  <a:srgbClr val="C00000"/>
                </a:solidFill>
              </a:rPr>
              <a:t/>
            </a:r>
            <a:br>
              <a:rPr lang="en-US" sz="3200" b="1" dirty="0" smtClean="0">
                <a:solidFill>
                  <a:srgbClr val="C00000"/>
                </a:solidFill>
              </a:rPr>
            </a:br>
            <a:r>
              <a:rPr lang="en-US" sz="3200" b="1" dirty="0" smtClean="0">
                <a:solidFill>
                  <a:srgbClr val="C00000"/>
                </a:solidFill>
              </a:rPr>
              <a:t>Insomnia, headaches, vomiting, chills, and cramps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Owner\Downloads\withdrawal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362200"/>
            <a:ext cx="6096000" cy="38099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289</TotalTime>
  <Words>1269</Words>
  <Application>Microsoft Office PowerPoint</Application>
  <PresentationFormat>On-screen Show (4:3)</PresentationFormat>
  <Paragraphs>296</Paragraphs>
  <Slides>63</Slides>
  <Notes>63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Flow</vt:lpstr>
      <vt:lpstr>Medicines and Drugs</vt:lpstr>
      <vt:lpstr>MEDICINE:</vt:lpstr>
      <vt:lpstr>DRUGS:</vt:lpstr>
      <vt:lpstr>MEDICINES CAN BE SORTED INTO FOUR BROAD CATEGORIES:</vt:lpstr>
      <vt:lpstr>MEDICINES THAT PREVENT DISEASE</vt:lpstr>
      <vt:lpstr>MEDICINES THAT PROMOTE HEALTH:</vt:lpstr>
      <vt:lpstr>Slide 7</vt:lpstr>
      <vt:lpstr>OTHER PROBLEMS:</vt:lpstr>
      <vt:lpstr>Withdrawal  Symptoms: Insomnia, headaches, vomiting, chills, and cramps</vt:lpstr>
      <vt:lpstr>MEDICINE SAFETY</vt:lpstr>
      <vt:lpstr>Slide 11</vt:lpstr>
      <vt:lpstr>PRESCRIPTION MEDICINE LABELS</vt:lpstr>
      <vt:lpstr>Slide 13</vt:lpstr>
      <vt:lpstr>MEDICINE MISUSE</vt:lpstr>
      <vt:lpstr>FAMOUS PEOPLE WHO DIED FROM PERSCRIPTION MEDICATIONS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FACTORS THAT INFLUENCE DECISIONS ABOUT DRUGS:</vt:lpstr>
      <vt:lpstr>THREE HEALTH RISKS OF DRUG USE</vt:lpstr>
      <vt:lpstr>FAMOUS PEOPLE WHO DIED FROM ILLEGAL DRUGS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CONSEQUENCES OF DRUG USE:</vt:lpstr>
      <vt:lpstr>MARIJUANA, INHALENTS, AND STEROIDS</vt:lpstr>
      <vt:lpstr>The health risks of marijuana: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PSYCHOACTIVE DRUGS</vt:lpstr>
      <vt:lpstr>STIMULANTS:</vt:lpstr>
      <vt:lpstr>Slide 51</vt:lpstr>
      <vt:lpstr>Slide 52</vt:lpstr>
      <vt:lpstr>DEPRESSANTS:</vt:lpstr>
      <vt:lpstr>Slide 54</vt:lpstr>
      <vt:lpstr>Slide 55</vt:lpstr>
      <vt:lpstr>NARCOTICS:</vt:lpstr>
      <vt:lpstr>Slide 57</vt:lpstr>
      <vt:lpstr>HALLUCINOGENS:</vt:lpstr>
      <vt:lpstr>Slide 59</vt:lpstr>
      <vt:lpstr>Slide 60</vt:lpstr>
      <vt:lpstr>DESIGNER DRUGS</vt:lpstr>
      <vt:lpstr>Slide 62</vt:lpstr>
      <vt:lpstr>TYPES OF DRUG TREATMENT CENTERS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Medicines and Drugs</dc:title>
  <dc:creator>Owner</dc:creator>
  <cp:lastModifiedBy>kparker</cp:lastModifiedBy>
  <cp:revision>36</cp:revision>
  <dcterms:created xsi:type="dcterms:W3CDTF">2009-08-10T00:55:45Z</dcterms:created>
  <dcterms:modified xsi:type="dcterms:W3CDTF">2011-01-30T01:57:52Z</dcterms:modified>
</cp:coreProperties>
</file>