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85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8848E-D5AF-4234-994E-11CC26B138D6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5A6E5-3229-4EE4-A791-176EE84FB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6E5-3229-4EE4-A791-176EE84FB5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069D9E-2FCC-4F9B-B911-1633ABAA9A2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80EE91-FD7B-45A0-BD7D-D16CD0AC5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6\School%20Violence%20(1997-2008).mpg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6\Columbine.mpg" TargetMode="Externa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u="sng" dirty="0" smtClean="0">
                <a:solidFill>
                  <a:srgbClr val="FF0000"/>
                </a:solidFill>
              </a:rPr>
              <a:t>VIOLENCE PREVENTION</a:t>
            </a:r>
            <a:endParaRPr lang="en-US" sz="4000" b="1" i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cs typeface="Levenim MT" pitchFamily="2" charset="-79"/>
              </a:rPr>
              <a:t>BULLYING</a:t>
            </a:r>
            <a:endParaRPr lang="en-US" b="1" u="sng" dirty="0">
              <a:solidFill>
                <a:srgbClr val="FFC000"/>
              </a:solidFill>
              <a:latin typeface="Comic Sans MS" pitchFamily="66" charset="0"/>
              <a:cs typeface="Levenim MT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act of seeking power or attention through the psychological, emotional, or physical abuse of another person</a:t>
            </a:r>
            <a:endParaRPr lang="en-US" b="1" dirty="0"/>
          </a:p>
        </p:txBody>
      </p:sp>
      <p:pic>
        <p:nvPicPr>
          <p:cNvPr id="4098" name="Picture 2" descr="C:\Users\Owner\Downloads\bull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3230400" cy="3276600"/>
          </a:xfrm>
          <a:prstGeom prst="rect">
            <a:avLst/>
          </a:prstGeom>
          <a:noFill/>
        </p:spPr>
      </p:pic>
      <p:pic>
        <p:nvPicPr>
          <p:cNvPr id="4099" name="Picture 3" descr="C:\Users\Owner\Downloads\bull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895600"/>
            <a:ext cx="3810000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chool Violence (1997-2008)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9600" y="609600"/>
            <a:ext cx="7848600" cy="571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i="1" u="sng" dirty="0" smtClean="0">
                <a:solidFill>
                  <a:srgbClr val="002060"/>
                </a:solidFill>
                <a:latin typeface="Haettenschweiler" pitchFamily="34" charset="0"/>
              </a:rPr>
              <a:t>SEXUAL HARASSMENT</a:t>
            </a:r>
            <a:endParaRPr lang="en-US" sz="6000" i="1" u="sng" dirty="0">
              <a:solidFill>
                <a:srgbClr val="00206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Uninvited and unwelcome sexual conduct directed at  another person</a:t>
            </a:r>
            <a:endParaRPr lang="en-US" b="1" dirty="0"/>
          </a:p>
        </p:txBody>
      </p:sp>
      <p:pic>
        <p:nvPicPr>
          <p:cNvPr id="5122" name="Picture 2" descr="C:\Users\Owner\Downloads\妇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3518276" cy="3280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C:\Users\Owner\Downloads\SexualHarassment-main_Fu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590800"/>
            <a:ext cx="3200400" cy="3238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bg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GANGS</a:t>
            </a:r>
            <a:endParaRPr lang="en-US" b="1" i="1" u="sng" dirty="0">
              <a:solidFill>
                <a:schemeClr val="bg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 group of people who associate with one another to take part in criminal activity</a:t>
            </a:r>
            <a:endParaRPr lang="en-US" b="1" dirty="0"/>
          </a:p>
        </p:txBody>
      </p:sp>
      <p:pic>
        <p:nvPicPr>
          <p:cNvPr id="6146" name="Picture 2" descr="C:\Users\Owner\Downloads\BLOODS_IN_THE_P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350" y="2133600"/>
            <a:ext cx="76073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Owner\Downloads\crips-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85" y="2362200"/>
            <a:ext cx="3314615" cy="2895600"/>
          </a:xfrm>
          <a:prstGeom prst="rect">
            <a:avLst/>
          </a:prstGeom>
          <a:noFill/>
        </p:spPr>
      </p:pic>
      <p:pic>
        <p:nvPicPr>
          <p:cNvPr id="7171" name="Picture 3" descr="C:\Users\Owner\Downloads\Crips dressed in ge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133600"/>
            <a:ext cx="4572000" cy="392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Owner\Downloads\kk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33400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u="sng" dirty="0" smtClean="0">
                <a:solidFill>
                  <a:srgbClr val="002060"/>
                </a:solidFill>
                <a:latin typeface="Stencil" pitchFamily="82" charset="0"/>
              </a:rPr>
              <a:t>WARNING SIGNS OF VIOLENCE</a:t>
            </a:r>
            <a:endParaRPr lang="en-US" sz="4000" b="1" i="1" u="sng" dirty="0">
              <a:solidFill>
                <a:srgbClr val="00206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 smtClean="0"/>
              <a:t>Has difficulty controlling anger</a:t>
            </a:r>
          </a:p>
          <a:p>
            <a:r>
              <a:rPr lang="en-US" dirty="0" smtClean="0"/>
              <a:t>Disobeys school rules</a:t>
            </a:r>
          </a:p>
          <a:p>
            <a:r>
              <a:rPr lang="en-US" dirty="0" smtClean="0"/>
              <a:t>Frequently engages in risk behaviors</a:t>
            </a:r>
          </a:p>
          <a:p>
            <a:r>
              <a:rPr lang="en-US" dirty="0" smtClean="0"/>
              <a:t>Creates violent artwork or writing</a:t>
            </a:r>
          </a:p>
          <a:p>
            <a:r>
              <a:rPr lang="en-US" dirty="0" smtClean="0"/>
              <a:t>Constantly talks about weapons or violence</a:t>
            </a:r>
          </a:p>
          <a:p>
            <a:r>
              <a:rPr lang="en-US" dirty="0" smtClean="0"/>
              <a:t>Vandalizes and destroys property</a:t>
            </a:r>
          </a:p>
          <a:p>
            <a:r>
              <a:rPr lang="en-US" dirty="0" smtClean="0"/>
              <a:t>Uses alcohol or other drugs</a:t>
            </a:r>
          </a:p>
          <a:p>
            <a:r>
              <a:rPr lang="en-US" dirty="0" smtClean="0"/>
              <a:t>Harms animals</a:t>
            </a:r>
          </a:p>
          <a:p>
            <a:r>
              <a:rPr lang="en-US" dirty="0" smtClean="0"/>
              <a:t>Makes threats or detailed plans to hurt others</a:t>
            </a:r>
          </a:p>
          <a:p>
            <a:r>
              <a:rPr lang="en-US" dirty="0" smtClean="0"/>
              <a:t>Brings or talks about bringing a weapon to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lumbine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" y="533400"/>
            <a:ext cx="7543800" cy="57912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Eras Bold ITC" pitchFamily="34" charset="0"/>
              </a:rPr>
              <a:t>MAKING YOUR SCHOOL SAFE</a:t>
            </a:r>
            <a:endParaRPr lang="en-US" b="1" u="sng" dirty="0">
              <a:latin typeface="Eras Bold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1-  Refuse to carry weapons and report people who carry them</a:t>
            </a:r>
          </a:p>
          <a:p>
            <a:pPr>
              <a:buNone/>
            </a:pPr>
            <a:r>
              <a:rPr lang="en-US" b="1" dirty="0" smtClean="0"/>
              <a:t>2-  Report any violent acts or threats of violence to school</a:t>
            </a:r>
          </a:p>
          <a:p>
            <a:pPr>
              <a:buNone/>
            </a:pPr>
            <a:r>
              <a:rPr lang="en-US" b="1" dirty="0" smtClean="0"/>
              <a:t>3-  Practice conflict resolution skills and help others settle disputes peacefully</a:t>
            </a:r>
          </a:p>
          <a:p>
            <a:pPr>
              <a:buNone/>
            </a:pPr>
            <a:r>
              <a:rPr lang="en-US" b="1" dirty="0" smtClean="0"/>
              <a:t>4-  Use refusal skills to resist negative peer pressure and avoid unsafe situations and behaviors</a:t>
            </a:r>
          </a:p>
          <a:p>
            <a:pPr>
              <a:buNone/>
            </a:pPr>
            <a:r>
              <a:rPr lang="en-US" b="1" dirty="0" smtClean="0"/>
              <a:t>5-  Choose your friends carefully</a:t>
            </a:r>
          </a:p>
          <a:p>
            <a:pPr>
              <a:buNone/>
            </a:pPr>
            <a:r>
              <a:rPr lang="en-US" b="1" dirty="0" smtClean="0"/>
              <a:t>6-  Avoid spending time with people who show warning signs of violent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7-  Tell a parent, teacher, or other adult about your fears if you suspect that your safety is in danger</a:t>
            </a:r>
          </a:p>
          <a:p>
            <a:pPr>
              <a:buNone/>
            </a:pPr>
            <a:r>
              <a:rPr lang="en-US" b="1" dirty="0" smtClean="0"/>
              <a:t>8-  Join or develop a S.A.V.E. chapter (Students Against Violence Everywhere)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PROTECTIVE FACTORS: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Behaviors you can practice to stay safe</a:t>
            </a:r>
          </a:p>
          <a:p>
            <a:r>
              <a:rPr lang="en-US" b="1" dirty="0" smtClean="0"/>
              <a:t>Take precautions against risky situations and developing safety habits.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COLUMBINE</a:t>
            </a:r>
            <a:endParaRPr lang="en-US" b="1" dirty="0"/>
          </a:p>
        </p:txBody>
      </p:sp>
      <p:pic>
        <p:nvPicPr>
          <p:cNvPr id="9218" name="Picture 2" descr="C:\Users\Owner\Downloads\cafeter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403191"/>
            <a:ext cx="6019800" cy="4627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VIRGINIA TECH</a:t>
            </a:r>
            <a:endParaRPr lang="en-US" b="1" dirty="0"/>
          </a:p>
        </p:txBody>
      </p:sp>
      <p:pic>
        <p:nvPicPr>
          <p:cNvPr id="10242" name="Picture 2" descr="C:\Users\Owner\Downloads\seung-hui-ch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41" y="1790395"/>
            <a:ext cx="3845560" cy="4153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3" name="Picture 3" descr="C:\Users\Owner\Downloads\article-0-00613DA3000004B0-671_468x3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676400"/>
            <a:ext cx="4267200" cy="42371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  <a:latin typeface="Narkisim" pitchFamily="34" charset="-79"/>
                <a:cs typeface="Narkisim" pitchFamily="34" charset="-79"/>
              </a:rPr>
              <a:t>PEER MEDIATION</a:t>
            </a:r>
            <a:endParaRPr lang="en-US" b="1" i="1" u="sng" dirty="0">
              <a:solidFill>
                <a:srgbClr val="C000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 process in which trained students help other students find fair ways to resolve conflict and settle their differences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PEER MEDIATION SESSION STEPS:</a:t>
            </a:r>
            <a:endParaRPr lang="en-US" sz="4000" b="1" u="sng" dirty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1-  Making introductions</a:t>
            </a:r>
          </a:p>
          <a:p>
            <a:endParaRPr lang="en-US" b="1" dirty="0" smtClean="0"/>
          </a:p>
          <a:p>
            <a:r>
              <a:rPr lang="en-US" b="1" dirty="0" smtClean="0"/>
              <a:t>2-  Establishing ground rules</a:t>
            </a:r>
          </a:p>
          <a:p>
            <a:endParaRPr lang="en-US" b="1" dirty="0" smtClean="0"/>
          </a:p>
          <a:p>
            <a:r>
              <a:rPr lang="en-US" b="1" dirty="0" smtClean="0"/>
              <a:t>3-  Hearing each side</a:t>
            </a:r>
          </a:p>
          <a:p>
            <a:endParaRPr lang="en-US" b="1" dirty="0" smtClean="0"/>
          </a:p>
          <a:p>
            <a:r>
              <a:rPr lang="en-US" b="1" dirty="0" smtClean="0"/>
              <a:t>4-  Exploring solutions</a:t>
            </a:r>
          </a:p>
          <a:p>
            <a:endParaRPr lang="en-US" b="1" dirty="0" smtClean="0"/>
          </a:p>
          <a:p>
            <a:r>
              <a:rPr lang="en-US" b="1" dirty="0" smtClean="0"/>
              <a:t>5-  Closing the session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latin typeface="Wide Latin" pitchFamily="18" charset="0"/>
              </a:rPr>
              <a:t>ASSAILANT</a:t>
            </a:r>
            <a:endParaRPr lang="en-US" b="1" u="sng" dirty="0">
              <a:solidFill>
                <a:schemeClr val="tx1"/>
              </a:solidFill>
              <a:latin typeface="Wide Lati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 person who commits a violent act against another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Rockwell" pitchFamily="18" charset="0"/>
              </a:rPr>
              <a:t>COMMON CAUSES OF  VIOLENCE:</a:t>
            </a:r>
            <a:endParaRPr lang="en-US" sz="3600" b="1" u="sng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Need to control others</a:t>
            </a:r>
          </a:p>
          <a:p>
            <a:pPr lvl="2"/>
            <a:r>
              <a:rPr lang="en-US" sz="2400" dirty="0" smtClean="0"/>
              <a:t>Some people use violence to control others or to get something they want</a:t>
            </a:r>
          </a:p>
          <a:p>
            <a:r>
              <a:rPr lang="en-US" b="1" dirty="0" smtClean="0"/>
              <a:t>W</a:t>
            </a:r>
            <a:r>
              <a:rPr lang="en-US" sz="3200" b="1" dirty="0" smtClean="0"/>
              <a:t>ay of expressing anger</a:t>
            </a:r>
          </a:p>
          <a:p>
            <a:pPr lvl="2"/>
            <a:r>
              <a:rPr lang="en-US" sz="2400" dirty="0" smtClean="0"/>
              <a:t>People who are unable to manage their anger may strike out against others in a violent way</a:t>
            </a:r>
          </a:p>
          <a:p>
            <a:r>
              <a:rPr lang="en-US" sz="3200" b="1" dirty="0" smtClean="0"/>
              <a:t>Prejudice</a:t>
            </a:r>
          </a:p>
          <a:p>
            <a:pPr lvl="2"/>
            <a:r>
              <a:rPr lang="en-US" sz="2400" dirty="0" smtClean="0"/>
              <a:t>Acts of violence are crimes of hate that stem from prejudice</a:t>
            </a:r>
          </a:p>
          <a:p>
            <a:r>
              <a:rPr lang="en-US" sz="3200" b="1" dirty="0" smtClean="0"/>
              <a:t>Retaliation </a:t>
            </a:r>
          </a:p>
          <a:p>
            <a:pPr lvl="2"/>
            <a:r>
              <a:rPr lang="en-US" sz="2400" dirty="0" smtClean="0"/>
              <a:t>People sometimes use violence to retaliate against-or get back at- others who have hurt them in some way.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TYPES OF VIOLENCE</a:t>
            </a:r>
            <a:endParaRPr lang="en-US" b="1" i="1" u="sng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Assault</a:t>
            </a:r>
          </a:p>
          <a:p>
            <a:pPr lvl="1"/>
            <a:r>
              <a:rPr lang="en-US" b="1" dirty="0" smtClean="0"/>
              <a:t>An unlawful attack on a person with the intent to harm or kill</a:t>
            </a:r>
          </a:p>
          <a:p>
            <a:r>
              <a:rPr lang="en-US" b="1" dirty="0" smtClean="0"/>
              <a:t>Random violence</a:t>
            </a:r>
          </a:p>
          <a:p>
            <a:pPr lvl="1"/>
            <a:r>
              <a:rPr lang="en-US" b="1" dirty="0" smtClean="0"/>
              <a:t>Violence committed for no particular reason</a:t>
            </a:r>
          </a:p>
          <a:p>
            <a:r>
              <a:rPr lang="en-US" b="1" dirty="0" smtClean="0"/>
              <a:t>Homicide</a:t>
            </a:r>
          </a:p>
          <a:p>
            <a:pPr lvl="1"/>
            <a:r>
              <a:rPr lang="en-US" b="1" dirty="0" smtClean="0"/>
              <a:t>The willful killing of one human being on another</a:t>
            </a:r>
          </a:p>
          <a:p>
            <a:r>
              <a:rPr lang="en-US" b="1" dirty="0" smtClean="0"/>
              <a:t>Sexual violence</a:t>
            </a:r>
          </a:p>
          <a:p>
            <a:pPr lvl="1"/>
            <a:r>
              <a:rPr lang="en-US" b="1" dirty="0" smtClean="0"/>
              <a:t>Any form of unwelcome sexual conduct directed at an individual, including sexual harassment</a:t>
            </a:r>
          </a:p>
          <a:p>
            <a:pPr lvl="1"/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Sexual assault</a:t>
            </a:r>
          </a:p>
          <a:p>
            <a:pPr lvl="1"/>
            <a:r>
              <a:rPr lang="en-US" b="1" dirty="0" smtClean="0"/>
              <a:t>Any intentional sexual attack against another person</a:t>
            </a:r>
          </a:p>
          <a:p>
            <a:r>
              <a:rPr lang="en-US" b="1" dirty="0" smtClean="0"/>
              <a:t>Rape </a:t>
            </a:r>
          </a:p>
          <a:p>
            <a:pPr lvl="1"/>
            <a:r>
              <a:rPr lang="en-US" b="1" dirty="0" smtClean="0"/>
              <a:t>Any form of sexual intercourse that takes place against a persons will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rgbClr val="00B050"/>
                </a:solidFill>
                <a:latin typeface="Lucida Console" pitchFamily="49" charset="0"/>
              </a:rPr>
              <a:t>ABUSE</a:t>
            </a:r>
          </a:p>
          <a:p>
            <a:pPr lvl="2"/>
            <a:r>
              <a:rPr lang="en-US" sz="3000" b="1" dirty="0" smtClean="0">
                <a:latin typeface="Lucida Console" pitchFamily="49" charset="0"/>
              </a:rPr>
              <a:t>The physical, mental/emotional, or sexual mistreatment of one person by another</a:t>
            </a:r>
          </a:p>
          <a:p>
            <a:pPr lvl="1"/>
            <a:endParaRPr lang="en-US" sz="3300" b="1" i="1" u="sng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44040"/>
            <a:ext cx="8382000" cy="5013960"/>
          </a:xfrm>
        </p:spPr>
        <p:txBody>
          <a:bodyPr>
            <a:normAutofit/>
          </a:bodyPr>
          <a:lstStyle/>
          <a:p>
            <a:r>
              <a:rPr lang="en-US" sz="4400" i="1" u="sng" dirty="0" smtClean="0">
                <a:solidFill>
                  <a:srgbClr val="C00000"/>
                </a:solidFill>
              </a:rPr>
              <a:t>STALKING</a:t>
            </a:r>
          </a:p>
          <a:p>
            <a:pPr lvl="2"/>
            <a:r>
              <a:rPr lang="en-US" sz="3800" b="1" dirty="0" smtClean="0"/>
              <a:t>The repeated following, harassment, or threatening of an individual to frighten or cause him/her harm</a:t>
            </a:r>
          </a:p>
          <a:p>
            <a:pPr lvl="2"/>
            <a:endParaRPr lang="en-US" sz="3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</a:rPr>
              <a:t>SMART PRECAUTIONS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Avoid unsafe areas</a:t>
            </a:r>
          </a:p>
          <a:p>
            <a:r>
              <a:rPr lang="en-US" b="1" dirty="0" smtClean="0"/>
              <a:t>Don’t carry your wallet or purse in a conspicuous, easy-to-grab place.</a:t>
            </a:r>
          </a:p>
          <a:p>
            <a:r>
              <a:rPr lang="en-US" b="1" dirty="0" smtClean="0"/>
              <a:t>Walk briskly and confidently.(Look like you know what your doing)</a:t>
            </a:r>
          </a:p>
          <a:p>
            <a:r>
              <a:rPr lang="en-US" b="1" dirty="0" smtClean="0"/>
              <a:t>Avoid walking alone at night, in wooded areas, or dark alleys.</a:t>
            </a:r>
          </a:p>
          <a:p>
            <a:r>
              <a:rPr lang="en-US" b="1" dirty="0" smtClean="0"/>
              <a:t>If you drive, park your car in a well-lit area.(Have your keys out, look to make sure no one is inside)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Let your family know where you’re going and when you’ll return</a:t>
            </a:r>
          </a:p>
          <a:p>
            <a:r>
              <a:rPr lang="en-US" b="1" dirty="0" smtClean="0"/>
              <a:t>Do not get into an elevator alone with a stranger</a:t>
            </a:r>
          </a:p>
          <a:p>
            <a:r>
              <a:rPr lang="en-US" b="1" dirty="0" smtClean="0"/>
              <a:t>Get on and off buses in well-lit areas</a:t>
            </a:r>
          </a:p>
          <a:p>
            <a:r>
              <a:rPr lang="en-US" b="1" dirty="0" smtClean="0"/>
              <a:t>If someone you know gives you a ride, ask the person not to leave until you have entered the building</a:t>
            </a:r>
          </a:p>
          <a:p>
            <a:r>
              <a:rPr lang="en-US" b="1" dirty="0" smtClean="0"/>
              <a:t>Do not hitchhike or give rides to hitchhikers</a:t>
            </a:r>
          </a:p>
          <a:p>
            <a:r>
              <a:rPr lang="en-US" b="1" dirty="0" smtClean="0"/>
              <a:t>Avoid the use of alcohol or other drugs.  These substances impair judgment and ability to protect yourself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BODY LANGUAGE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Nonverbal communication through gestures, facial expressions, behaviors, and posture </a:t>
            </a:r>
            <a:endParaRPr lang="en-US" b="1" dirty="0"/>
          </a:p>
        </p:txBody>
      </p:sp>
      <p:pic>
        <p:nvPicPr>
          <p:cNvPr id="1026" name="Picture 2" descr="C:\Users\Owner\Downloads\istock_000003564706xsmal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209800"/>
            <a:ext cx="4241800" cy="4102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SELF- DEFENSE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Any strategy for protecting oneself from harm</a:t>
            </a:r>
            <a:endParaRPr lang="en-US" b="1" dirty="0"/>
          </a:p>
        </p:txBody>
      </p:sp>
      <p:pic>
        <p:nvPicPr>
          <p:cNvPr id="2050" name="Picture 2" descr="C:\Users\Owner\Downloads\self defen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3962400" cy="3962400"/>
          </a:xfrm>
          <a:prstGeom prst="rect">
            <a:avLst/>
          </a:prstGeom>
          <a:noFill/>
        </p:spPr>
      </p:pic>
      <p:pic>
        <p:nvPicPr>
          <p:cNvPr id="2051" name="Picture 3" descr="C:\Users\Owner\Downloads\krav_maga_gu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86000"/>
            <a:ext cx="2819400" cy="375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KEEPING HOMES SAFE</a:t>
            </a:r>
            <a:endParaRPr lang="en-US" b="1" i="1" u="sng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Lock doors with a bolt</a:t>
            </a:r>
          </a:p>
          <a:p>
            <a:r>
              <a:rPr lang="en-US" b="1" dirty="0" smtClean="0"/>
              <a:t>Make sure windows have locks</a:t>
            </a:r>
          </a:p>
          <a:p>
            <a:r>
              <a:rPr lang="en-US" b="1" dirty="0" smtClean="0"/>
              <a:t>Never open the door to someone you don’t know or trust</a:t>
            </a:r>
          </a:p>
          <a:p>
            <a:r>
              <a:rPr lang="en-US" b="1" dirty="0" smtClean="0"/>
              <a:t>Do not tell unknown callers that you are home alone</a:t>
            </a:r>
          </a:p>
          <a:p>
            <a:r>
              <a:rPr lang="en-US" b="1" dirty="0" smtClean="0"/>
              <a:t>Do not give out personal information over the telephone or computer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auhaus 93" pitchFamily="82" charset="0"/>
              </a:rPr>
              <a:t>HOW TO KEEP OUR COMMUNITY SAFE</a:t>
            </a:r>
            <a:endParaRPr lang="en-US" b="1" u="sng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Increased police patrol</a:t>
            </a:r>
            <a:endParaRPr lang="en-US" sz="3600" b="1" dirty="0" smtClean="0">
              <a:solidFill>
                <a:srgbClr val="660066"/>
              </a:solidFill>
            </a:endParaRPr>
          </a:p>
          <a:p>
            <a:endParaRPr lang="en-US" sz="4000" b="1" dirty="0" smtClean="0">
              <a:solidFill>
                <a:srgbClr val="660066"/>
              </a:solidFill>
            </a:endParaRPr>
          </a:p>
          <a:p>
            <a:r>
              <a:rPr lang="en-US" sz="4000" b="1" dirty="0" smtClean="0">
                <a:solidFill>
                  <a:srgbClr val="660066"/>
                </a:solidFill>
              </a:rPr>
              <a:t>Neighborhood watch programs</a:t>
            </a:r>
          </a:p>
          <a:p>
            <a:endParaRPr lang="en-US" sz="4000" b="1" dirty="0" smtClean="0">
              <a:solidFill>
                <a:srgbClr val="660066"/>
              </a:solidFill>
            </a:endParaRPr>
          </a:p>
          <a:p>
            <a:r>
              <a:rPr lang="en-US" sz="4000" b="1" dirty="0" smtClean="0">
                <a:solidFill>
                  <a:srgbClr val="660066"/>
                </a:solidFill>
              </a:rPr>
              <a:t>After-school programs</a:t>
            </a:r>
          </a:p>
          <a:p>
            <a:endParaRPr lang="en-US" sz="4000" b="1" dirty="0" smtClean="0">
              <a:solidFill>
                <a:srgbClr val="660066"/>
              </a:solidFill>
            </a:endParaRPr>
          </a:p>
          <a:p>
            <a:r>
              <a:rPr lang="en-US" sz="4000" b="1" dirty="0" smtClean="0">
                <a:solidFill>
                  <a:srgbClr val="660066"/>
                </a:solidFill>
              </a:rPr>
              <a:t>Improved lighting in parks and playgrounds</a:t>
            </a:r>
            <a:endParaRPr lang="en-US" sz="40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VIOLENCE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threatened or actual use of physical force or power to harm another person or damage property</a:t>
            </a:r>
            <a:endParaRPr lang="en-US" b="1" dirty="0"/>
          </a:p>
        </p:txBody>
      </p:sp>
      <p:pic>
        <p:nvPicPr>
          <p:cNvPr id="3074" name="Picture 2" descr="C:\Users\Owner\Downloads\js15fight07_wideweb__470x380,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3657600" cy="347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Owner\Downloads\1206violen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133600"/>
            <a:ext cx="391795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</TotalTime>
  <Words>750</Words>
  <Application>Microsoft Office PowerPoint</Application>
  <PresentationFormat>On-screen Show (4:3)</PresentationFormat>
  <Paragraphs>135</Paragraphs>
  <Slides>29</Slides>
  <Notes>29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VIOLENCE PREVENTION</vt:lpstr>
      <vt:lpstr>PROTECTIVE FACTORS:</vt:lpstr>
      <vt:lpstr>SMART PRECAUTIONS</vt:lpstr>
      <vt:lpstr>Slide 4</vt:lpstr>
      <vt:lpstr>BODY LANGUAGE</vt:lpstr>
      <vt:lpstr>SELF- DEFENSE</vt:lpstr>
      <vt:lpstr>KEEPING HOMES SAFE</vt:lpstr>
      <vt:lpstr>HOW TO KEEP OUR COMMUNITY SAFE</vt:lpstr>
      <vt:lpstr>VIOLENCE</vt:lpstr>
      <vt:lpstr>BULLYING</vt:lpstr>
      <vt:lpstr>Slide 11</vt:lpstr>
      <vt:lpstr>SEXUAL HARASSMENT</vt:lpstr>
      <vt:lpstr>GANGS</vt:lpstr>
      <vt:lpstr>Slide 14</vt:lpstr>
      <vt:lpstr>Slide 15</vt:lpstr>
      <vt:lpstr>WARNING SIGNS OF VIOLENCE</vt:lpstr>
      <vt:lpstr>Slide 17</vt:lpstr>
      <vt:lpstr>MAKING YOUR SCHOOL SAFE</vt:lpstr>
      <vt:lpstr>Slide 19</vt:lpstr>
      <vt:lpstr>COLUMBINE</vt:lpstr>
      <vt:lpstr>VIRGINIA TECH</vt:lpstr>
      <vt:lpstr>PEER MEDIATION</vt:lpstr>
      <vt:lpstr>PEER MEDIATION SESSION STEPS:</vt:lpstr>
      <vt:lpstr>ASSAILANT</vt:lpstr>
      <vt:lpstr>COMMON CAUSES OF  VIOLENCE:</vt:lpstr>
      <vt:lpstr>TYPES OF VIOLENCE</vt:lpstr>
      <vt:lpstr>Slide 27</vt:lpstr>
      <vt:lpstr>Slide 28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PREVENTION</dc:title>
  <dc:creator>Owner</dc:creator>
  <cp:lastModifiedBy>kparker</cp:lastModifiedBy>
  <cp:revision>18</cp:revision>
  <dcterms:created xsi:type="dcterms:W3CDTF">2009-08-18T00:02:45Z</dcterms:created>
  <dcterms:modified xsi:type="dcterms:W3CDTF">2010-07-03T23:23:58Z</dcterms:modified>
</cp:coreProperties>
</file>