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8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90" r:id="rId25"/>
    <p:sldId id="278" r:id="rId26"/>
    <p:sldId id="279" r:id="rId27"/>
    <p:sldId id="291" r:id="rId28"/>
    <p:sldId id="284" r:id="rId29"/>
    <p:sldId id="280" r:id="rId30"/>
    <p:sldId id="281" r:id="rId31"/>
    <p:sldId id="285" r:id="rId32"/>
    <p:sldId id="286" r:id="rId33"/>
    <p:sldId id="287" r:id="rId34"/>
    <p:sldId id="288" r:id="rId35"/>
    <p:sldId id="28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11840-95DE-4C0E-8B62-A47964F51375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</dgm:pt>
    <dgm:pt modelId="{E260E63B-9994-4B55-B096-2082A9AD62BD}">
      <dgm:prSet phldrT="[Text]"/>
      <dgm:spPr/>
      <dgm:t>
        <a:bodyPr/>
        <a:lstStyle/>
        <a:p>
          <a:r>
            <a:rPr lang="en-US" dirty="0" smtClean="0"/>
            <a:t>SOCIAL HEATH- family helps its members develop communication skills</a:t>
          </a:r>
          <a:endParaRPr lang="en-US" dirty="0"/>
        </a:p>
      </dgm:t>
    </dgm:pt>
    <dgm:pt modelId="{F2922825-A242-4C3E-B7BD-5F1E50EFD642}" type="parTrans" cxnId="{C10C3B16-C99A-4ADC-B8A1-34A898408E12}">
      <dgm:prSet/>
      <dgm:spPr/>
    </dgm:pt>
    <dgm:pt modelId="{E23B7459-3058-4A93-BE7E-5AD0523B049F}" type="sibTrans" cxnId="{C10C3B16-C99A-4ADC-B8A1-34A898408E12}">
      <dgm:prSet/>
      <dgm:spPr/>
    </dgm:pt>
    <dgm:pt modelId="{5FB3CFD9-F1DE-4744-A1F1-A4AAF316B00D}">
      <dgm:prSet phldrT="[Text]"/>
      <dgm:spPr/>
      <dgm:t>
        <a:bodyPr/>
        <a:lstStyle/>
        <a:p>
          <a:r>
            <a:rPr lang="en-US" dirty="0" smtClean="0"/>
            <a:t>PHYSICAL HEALTH-  family provides food, clothing, and shelter</a:t>
          </a:r>
          <a:endParaRPr lang="en-US" dirty="0"/>
        </a:p>
      </dgm:t>
    </dgm:pt>
    <dgm:pt modelId="{1407B1EB-F8E3-4E93-891C-533F74D5DD8C}" type="parTrans" cxnId="{5F59CCE6-92DD-4AC8-A143-41DEE579DF3E}">
      <dgm:prSet/>
      <dgm:spPr/>
    </dgm:pt>
    <dgm:pt modelId="{21C81787-965E-4507-96C2-969A43F486E6}" type="sibTrans" cxnId="{5F59CCE6-92DD-4AC8-A143-41DEE579DF3E}">
      <dgm:prSet/>
      <dgm:spPr/>
    </dgm:pt>
    <dgm:pt modelId="{753F52B4-E549-4C13-854F-D3F006D5B186}">
      <dgm:prSet phldrT="[Text]"/>
      <dgm:spPr/>
      <dgm:t>
        <a:bodyPr/>
        <a:lstStyle/>
        <a:p>
          <a:r>
            <a:rPr lang="en-US" dirty="0" smtClean="0"/>
            <a:t>EMOTIONAL HEALTH-  family members nurture and support one another</a:t>
          </a:r>
          <a:endParaRPr lang="en-US" dirty="0"/>
        </a:p>
      </dgm:t>
    </dgm:pt>
    <dgm:pt modelId="{9777185D-F8EE-48C2-82DB-21B2D529EBD5}" type="parTrans" cxnId="{12E7E8F5-6B86-43F5-B2E9-EEAB0298A09F}">
      <dgm:prSet/>
      <dgm:spPr/>
    </dgm:pt>
    <dgm:pt modelId="{DB7C74D8-8699-494D-9020-14F7C3A816C1}" type="sibTrans" cxnId="{12E7E8F5-6B86-43F5-B2E9-EEAB0298A09F}">
      <dgm:prSet/>
      <dgm:spPr/>
    </dgm:pt>
    <dgm:pt modelId="{A408CC7A-73FE-4162-9804-D97D63036C98}" type="pres">
      <dgm:prSet presAssocID="{01311840-95DE-4C0E-8B62-A47964F51375}" presName="compositeShape" presStyleCnt="0">
        <dgm:presLayoutVars>
          <dgm:dir/>
          <dgm:resizeHandles/>
        </dgm:presLayoutVars>
      </dgm:prSet>
      <dgm:spPr/>
    </dgm:pt>
    <dgm:pt modelId="{79195FEB-01F4-441B-B8C1-E4B278A705C4}" type="pres">
      <dgm:prSet presAssocID="{01311840-95DE-4C0E-8B62-A47964F51375}" presName="pyramid" presStyleLbl="node1" presStyleIdx="0" presStyleCnt="1"/>
      <dgm:spPr/>
    </dgm:pt>
    <dgm:pt modelId="{268F72E0-9AA7-4230-8331-88D3B4C99898}" type="pres">
      <dgm:prSet presAssocID="{01311840-95DE-4C0E-8B62-A47964F51375}" presName="theList" presStyleCnt="0"/>
      <dgm:spPr/>
    </dgm:pt>
    <dgm:pt modelId="{8120E402-65A9-4D0B-85A6-11F9DEBB0348}" type="pres">
      <dgm:prSet presAssocID="{E260E63B-9994-4B55-B096-2082A9AD62B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F8F8E-B0CF-47C2-9B70-EB1A1E4BB040}" type="pres">
      <dgm:prSet presAssocID="{E260E63B-9994-4B55-B096-2082A9AD62BD}" presName="aSpace" presStyleCnt="0"/>
      <dgm:spPr/>
    </dgm:pt>
    <dgm:pt modelId="{35E51F7E-C8A0-46A2-8D44-DB8D324DCE4D}" type="pres">
      <dgm:prSet presAssocID="{5FB3CFD9-F1DE-4744-A1F1-A4AAF316B00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FF1E6-9A92-42A0-B7A8-40B6457B7ECF}" type="pres">
      <dgm:prSet presAssocID="{5FB3CFD9-F1DE-4744-A1F1-A4AAF316B00D}" presName="aSpace" presStyleCnt="0"/>
      <dgm:spPr/>
    </dgm:pt>
    <dgm:pt modelId="{7551E235-FB86-49FE-AFBD-C2F9EB23CE93}" type="pres">
      <dgm:prSet presAssocID="{753F52B4-E549-4C13-854F-D3F006D5B18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E5F1C-EF8A-442E-936F-6729B3B4A8E6}" type="pres">
      <dgm:prSet presAssocID="{753F52B4-E549-4C13-854F-D3F006D5B186}" presName="aSpace" presStyleCnt="0"/>
      <dgm:spPr/>
    </dgm:pt>
  </dgm:ptLst>
  <dgm:cxnLst>
    <dgm:cxn modelId="{12E7E8F5-6B86-43F5-B2E9-EEAB0298A09F}" srcId="{01311840-95DE-4C0E-8B62-A47964F51375}" destId="{753F52B4-E549-4C13-854F-D3F006D5B186}" srcOrd="2" destOrd="0" parTransId="{9777185D-F8EE-48C2-82DB-21B2D529EBD5}" sibTransId="{DB7C74D8-8699-494D-9020-14F7C3A816C1}"/>
    <dgm:cxn modelId="{FF21C568-31BC-4548-BA82-4951D2899B57}" type="presOf" srcId="{E260E63B-9994-4B55-B096-2082A9AD62BD}" destId="{8120E402-65A9-4D0B-85A6-11F9DEBB0348}" srcOrd="0" destOrd="0" presId="urn:microsoft.com/office/officeart/2005/8/layout/pyramid2"/>
    <dgm:cxn modelId="{00CB4C91-AB33-4098-8CF4-9C32666D009D}" type="presOf" srcId="{5FB3CFD9-F1DE-4744-A1F1-A4AAF316B00D}" destId="{35E51F7E-C8A0-46A2-8D44-DB8D324DCE4D}" srcOrd="0" destOrd="0" presId="urn:microsoft.com/office/officeart/2005/8/layout/pyramid2"/>
    <dgm:cxn modelId="{1F9847F5-7DF3-41DB-95CC-4C6094CFAFE4}" type="presOf" srcId="{753F52B4-E549-4C13-854F-D3F006D5B186}" destId="{7551E235-FB86-49FE-AFBD-C2F9EB23CE93}" srcOrd="0" destOrd="0" presId="urn:microsoft.com/office/officeart/2005/8/layout/pyramid2"/>
    <dgm:cxn modelId="{4C7EF36B-64BD-497B-9F5A-F61C4BDF965D}" type="presOf" srcId="{01311840-95DE-4C0E-8B62-A47964F51375}" destId="{A408CC7A-73FE-4162-9804-D97D63036C98}" srcOrd="0" destOrd="0" presId="urn:microsoft.com/office/officeart/2005/8/layout/pyramid2"/>
    <dgm:cxn modelId="{C10C3B16-C99A-4ADC-B8A1-34A898408E12}" srcId="{01311840-95DE-4C0E-8B62-A47964F51375}" destId="{E260E63B-9994-4B55-B096-2082A9AD62BD}" srcOrd="0" destOrd="0" parTransId="{F2922825-A242-4C3E-B7BD-5F1E50EFD642}" sibTransId="{E23B7459-3058-4A93-BE7E-5AD0523B049F}"/>
    <dgm:cxn modelId="{5F59CCE6-92DD-4AC8-A143-41DEE579DF3E}" srcId="{01311840-95DE-4C0E-8B62-A47964F51375}" destId="{5FB3CFD9-F1DE-4744-A1F1-A4AAF316B00D}" srcOrd="1" destOrd="0" parTransId="{1407B1EB-F8E3-4E93-891C-533F74D5DD8C}" sibTransId="{21C81787-965E-4507-96C2-969A43F486E6}"/>
    <dgm:cxn modelId="{6E0EC79C-7340-4F42-AB0E-CD1307EFD3AA}" type="presParOf" srcId="{A408CC7A-73FE-4162-9804-D97D63036C98}" destId="{79195FEB-01F4-441B-B8C1-E4B278A705C4}" srcOrd="0" destOrd="0" presId="urn:microsoft.com/office/officeart/2005/8/layout/pyramid2"/>
    <dgm:cxn modelId="{BFC71A1F-F3BB-4FA5-9572-DC018D068594}" type="presParOf" srcId="{A408CC7A-73FE-4162-9804-D97D63036C98}" destId="{268F72E0-9AA7-4230-8331-88D3B4C99898}" srcOrd="1" destOrd="0" presId="urn:microsoft.com/office/officeart/2005/8/layout/pyramid2"/>
    <dgm:cxn modelId="{FEF6E363-C3BD-45F7-86C1-02527C52BACE}" type="presParOf" srcId="{268F72E0-9AA7-4230-8331-88D3B4C99898}" destId="{8120E402-65A9-4D0B-85A6-11F9DEBB0348}" srcOrd="0" destOrd="0" presId="urn:microsoft.com/office/officeart/2005/8/layout/pyramid2"/>
    <dgm:cxn modelId="{8B7DAB13-BE0A-4CF4-BA57-CAFFEE0AB9BE}" type="presParOf" srcId="{268F72E0-9AA7-4230-8331-88D3B4C99898}" destId="{9EDF8F8E-B0CF-47C2-9B70-EB1A1E4BB040}" srcOrd="1" destOrd="0" presId="urn:microsoft.com/office/officeart/2005/8/layout/pyramid2"/>
    <dgm:cxn modelId="{F113F155-DB99-4B4D-A51E-780323239C0C}" type="presParOf" srcId="{268F72E0-9AA7-4230-8331-88D3B4C99898}" destId="{35E51F7E-C8A0-46A2-8D44-DB8D324DCE4D}" srcOrd="2" destOrd="0" presId="urn:microsoft.com/office/officeart/2005/8/layout/pyramid2"/>
    <dgm:cxn modelId="{1394B8C8-A917-4192-9B72-924253A57D91}" type="presParOf" srcId="{268F72E0-9AA7-4230-8331-88D3B4C99898}" destId="{5ACFF1E6-9A92-42A0-B7A8-40B6457B7ECF}" srcOrd="3" destOrd="0" presId="urn:microsoft.com/office/officeart/2005/8/layout/pyramid2"/>
    <dgm:cxn modelId="{D8CC48C4-3CDD-4904-A23B-96195A8B8946}" type="presParOf" srcId="{268F72E0-9AA7-4230-8331-88D3B4C99898}" destId="{7551E235-FB86-49FE-AFBD-C2F9EB23CE93}" srcOrd="4" destOrd="0" presId="urn:microsoft.com/office/officeart/2005/8/layout/pyramid2"/>
    <dgm:cxn modelId="{B14534C1-8E7F-48CC-A15B-34D8BA6EB04A}" type="presParOf" srcId="{268F72E0-9AA7-4230-8331-88D3B4C99898}" destId="{33FE5F1C-EF8A-442E-936F-6729B3B4A8E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195FEB-01F4-441B-B8C1-E4B278A705C4}">
      <dsp:nvSpPr>
        <dsp:cNvPr id="0" name=""/>
        <dsp:cNvSpPr/>
      </dsp:nvSpPr>
      <dsp:spPr>
        <a:xfrm>
          <a:off x="1485899" y="0"/>
          <a:ext cx="4572000" cy="4572000"/>
        </a:xfrm>
        <a:prstGeom prst="triangl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63000"/>
                <a:tint val="82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400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20E402-65A9-4D0B-85A6-11F9DEBB0348}">
      <dsp:nvSpPr>
        <dsp:cNvPr id="0" name=""/>
        <dsp:cNvSpPr/>
      </dsp:nvSpPr>
      <dsp:spPr>
        <a:xfrm>
          <a:off x="3771900" y="45965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SOCIAL HEATH- family helps its members develop communication skills</a:t>
          </a:r>
          <a:endParaRPr lang="en-US" sz="1800" kern="1200" dirty="0"/>
        </a:p>
      </dsp:txBody>
      <dsp:txXfrm>
        <a:off x="3771900" y="459655"/>
        <a:ext cx="2971800" cy="1082278"/>
      </dsp:txXfrm>
    </dsp:sp>
    <dsp:sp modelId="{35E51F7E-C8A0-46A2-8D44-DB8D324DCE4D}">
      <dsp:nvSpPr>
        <dsp:cNvPr id="0" name=""/>
        <dsp:cNvSpPr/>
      </dsp:nvSpPr>
      <dsp:spPr>
        <a:xfrm>
          <a:off x="3771900" y="1677218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PHYSICAL HEALTH-  family provides food, clothing, and shelter</a:t>
          </a:r>
          <a:endParaRPr lang="en-US" sz="1800" kern="1200" dirty="0"/>
        </a:p>
      </dsp:txBody>
      <dsp:txXfrm>
        <a:off x="3771900" y="1677218"/>
        <a:ext cx="2971800" cy="1082278"/>
      </dsp:txXfrm>
    </dsp:sp>
    <dsp:sp modelId="{7551E235-FB86-49FE-AFBD-C2F9EB23CE93}">
      <dsp:nvSpPr>
        <dsp:cNvPr id="0" name=""/>
        <dsp:cNvSpPr/>
      </dsp:nvSpPr>
      <dsp:spPr>
        <a:xfrm>
          <a:off x="3771900" y="2894781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EMOTIONAL HEALTH-  family members nurture and support one another</a:t>
          </a:r>
          <a:endParaRPr lang="en-US" sz="1800" kern="1200" dirty="0"/>
        </a:p>
      </dsp:txBody>
      <dsp:txXfrm>
        <a:off x="3771900" y="2894781"/>
        <a:ext cx="2971800" cy="1082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05AE6-B753-41CB-B603-0D0222C5991C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F1918-542E-4C0C-92D8-631C827D3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1918-542E-4C0C-92D8-631C827D3B0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973FB9-3D43-40B3-8512-149C7D09D08F}" type="datetimeFigureOut">
              <a:rPr lang="en-US" smtClean="0"/>
              <a:pPr/>
              <a:t>7/3/2010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1EC772A-4DD8-486A-9CAF-F47564047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6\Baby%20Brianna.mpg" TargetMode="Externa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parker\Desktop\Health\Unit%206\Alyssa%20Lies.mpg" TargetMode="Externa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u="sng" dirty="0" smtClean="0"/>
              <a:t>FAMILY RELATIONSHIPS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legal decision about who has the right to make decisions affecting the children in a family and who has the responsibility of physically caring for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CUSTODY</a:t>
            </a:r>
            <a:endParaRPr lang="en-US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1-  Remind yourself that you didn’t cause the problem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2-  Do not feel that you have to choose sides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3-  Communicate your feelings about divorce with your parents and other trusted adults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4-  Take care of yourself by eating nutritious foods, getting physical activity, and managing your stress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5-  Consider joining a support group for children of divorce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smtClean="0"/>
              <a:t>ADAPTING TO FAMILY DIVORCE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GRIEF</a:t>
            </a:r>
          </a:p>
          <a:p>
            <a:pPr lvl="1"/>
            <a:r>
              <a:rPr lang="en-US" sz="3000" dirty="0" smtClean="0"/>
              <a:t>The sorrow caused by the loss of a loved one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1-  Focus on happy memories</a:t>
            </a:r>
          </a:p>
          <a:p>
            <a:pPr lvl="1"/>
            <a:r>
              <a:rPr lang="en-US" sz="3000" dirty="0" smtClean="0"/>
              <a:t>2-  Accept your feelings</a:t>
            </a:r>
          </a:p>
          <a:p>
            <a:pPr lvl="1"/>
            <a:r>
              <a:rPr lang="en-US" sz="3000" dirty="0" smtClean="0"/>
              <a:t>3-  Join a support group</a:t>
            </a:r>
          </a:p>
          <a:p>
            <a:pPr lvl="1"/>
            <a:r>
              <a:rPr lang="en-US" sz="3000" dirty="0" smtClean="0"/>
              <a:t>4-  Seek help from a grief counselor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4"/>
                </a:solidFill>
              </a:rPr>
              <a:t>DEATH OF A FAMILY MEMBER</a:t>
            </a:r>
            <a:endParaRPr lang="en-US" b="1" u="sng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Owner\Downloads\grief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3587" y="1981200"/>
            <a:ext cx="5076825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changes can cause difficulties for families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MOVING</a:t>
            </a:r>
          </a:p>
          <a:p>
            <a:pPr lvl="1"/>
            <a:r>
              <a:rPr lang="en-US" dirty="0" smtClean="0"/>
              <a:t>FINANCIAL PROBLEMS</a:t>
            </a:r>
          </a:p>
          <a:p>
            <a:pPr lvl="1"/>
            <a:r>
              <a:rPr lang="en-US" dirty="0" smtClean="0"/>
              <a:t>ILLNESS AND DISABILITY</a:t>
            </a:r>
          </a:p>
          <a:p>
            <a:pPr lvl="1"/>
            <a:r>
              <a:rPr lang="en-US" dirty="0" smtClean="0"/>
              <a:t>DRUG AND ALCOHOL ABUSE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C00000"/>
                </a:solidFill>
              </a:rPr>
              <a:t>CHANGES IN FAMILY CIRCUMSTANCES:</a:t>
            </a:r>
            <a:endParaRPr lang="en-US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1-  Do what you can to help</a:t>
            </a:r>
          </a:p>
          <a:p>
            <a:pPr lvl="2"/>
            <a:r>
              <a:rPr lang="en-US" sz="2700" dirty="0" smtClean="0"/>
              <a:t>If your parents are stressed, reduce their burden by taking on chores</a:t>
            </a:r>
          </a:p>
          <a:p>
            <a:r>
              <a:rPr lang="en-US" sz="3200" dirty="0" smtClean="0"/>
              <a:t>2-   Read books about the subject or talk to people who have faced a similar problem</a:t>
            </a:r>
          </a:p>
          <a:p>
            <a:pPr lvl="2"/>
            <a:r>
              <a:rPr lang="en-US" sz="2700" dirty="0" smtClean="0"/>
              <a:t>You may find strategies for managing the problem</a:t>
            </a:r>
          </a:p>
          <a:p>
            <a:r>
              <a:rPr lang="en-US" sz="3200" dirty="0" smtClean="0"/>
              <a:t>3-  Use stress-management techniques</a:t>
            </a:r>
          </a:p>
          <a:p>
            <a:pPr lvl="2"/>
            <a:r>
              <a:rPr lang="en-US" sz="2700" dirty="0" smtClean="0"/>
              <a:t>Engage in physical activity, get sleep, eat nutritious meals find a way to relax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</a:rPr>
              <a:t>HOW TO COPE WITH FAMILY CHANGES</a:t>
            </a:r>
            <a:endParaRPr lang="en-US" b="1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3200" dirty="0" smtClean="0"/>
          </a:p>
          <a:p>
            <a:r>
              <a:rPr lang="en-US" sz="3200" dirty="0" smtClean="0"/>
              <a:t>The ability to adapt effectively and recover from disappointment, difficulty, or crisis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rgbClr val="00B050"/>
                </a:solidFill>
              </a:rPr>
              <a:t>RESILIENCY</a:t>
            </a:r>
            <a:endParaRPr lang="en-US" sz="4800" b="1" i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Domestic abuse-</a:t>
            </a:r>
          </a:p>
          <a:p>
            <a:pPr lvl="2"/>
            <a:r>
              <a:rPr lang="en-US" sz="2700" dirty="0" smtClean="0"/>
              <a:t>Any act of violence involving family members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/>
                </a:solidFill>
              </a:rPr>
              <a:t>FAMILY VIOLENCE</a:t>
            </a:r>
            <a:endParaRPr lang="en-US" sz="4800" b="1" u="sng" dirty="0">
              <a:solidFill>
                <a:schemeClr val="tx2"/>
              </a:solidFill>
            </a:endParaRPr>
          </a:p>
        </p:txBody>
      </p:sp>
      <p:pic>
        <p:nvPicPr>
          <p:cNvPr id="5122" name="Picture 2" descr="C:\Users\Owner\Downloads\539080_com_domestic_violence_picture_photo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667000"/>
            <a:ext cx="3276600" cy="3657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EMOTIONAL ABUSE-</a:t>
            </a:r>
          </a:p>
          <a:p>
            <a:pPr lvl="2"/>
            <a:r>
              <a:rPr lang="en-US" sz="3100" dirty="0" smtClean="0"/>
              <a:t>A pattern of behavior that attacks the emotional development and sense of worth of an individual</a:t>
            </a:r>
          </a:p>
          <a:p>
            <a:pPr lvl="2"/>
            <a:endParaRPr lang="en-US" sz="3100" dirty="0" smtClean="0"/>
          </a:p>
          <a:p>
            <a:pPr lvl="2"/>
            <a:r>
              <a:rPr lang="en-US" sz="3100" dirty="0" smtClean="0"/>
              <a:t>Examples:  Yelling, bullying, name-calling, and threats of physical harm</a:t>
            </a: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PHYSICAL ABUSE-</a:t>
            </a:r>
          </a:p>
          <a:p>
            <a:pPr lvl="2"/>
            <a:r>
              <a:rPr lang="en-US" sz="3100" dirty="0" smtClean="0"/>
              <a:t>The intentional infliction of bodily harm or injury on another person</a:t>
            </a:r>
          </a:p>
          <a:p>
            <a:pPr lvl="2"/>
            <a:endParaRPr lang="en-US" sz="3100" dirty="0" smtClean="0"/>
          </a:p>
          <a:p>
            <a:pPr lvl="2"/>
            <a:r>
              <a:rPr lang="en-US" sz="3100" dirty="0" smtClean="0"/>
              <a:t>Examples:  Slapping, punching, kicking, pinching, and throwing objects at another person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unit of society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C000"/>
                </a:solidFill>
              </a:rPr>
              <a:t>FAMILY 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Owner\Downloads\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09800"/>
            <a:ext cx="6248400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SEXUAL ABUSE-</a:t>
            </a:r>
          </a:p>
          <a:p>
            <a:pPr lvl="2"/>
            <a:r>
              <a:rPr lang="en-US" sz="3100" b="1" dirty="0" smtClean="0"/>
              <a:t>Any sexual contact that is forced upon a person against his or her will.</a:t>
            </a:r>
            <a:endParaRPr lang="en-US" sz="31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SPOUSAL ABUSE-</a:t>
            </a:r>
          </a:p>
          <a:p>
            <a:pPr lvl="2"/>
            <a:r>
              <a:rPr lang="en-US" sz="3100" dirty="0" smtClean="0"/>
              <a:t>Domestic violence directed at a spouse</a:t>
            </a:r>
          </a:p>
          <a:p>
            <a:pPr lvl="2"/>
            <a:r>
              <a:rPr lang="en-US" sz="3100" dirty="0" smtClean="0"/>
              <a:t>Usually when one partner uses physical strength to try to control the other</a:t>
            </a:r>
          </a:p>
          <a:p>
            <a:pPr lvl="2"/>
            <a:r>
              <a:rPr lang="en-US" sz="3100" dirty="0" smtClean="0"/>
              <a:t>Also hurts the health of other family members</a:t>
            </a:r>
          </a:p>
          <a:p>
            <a:pPr lvl="2"/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CHILD ABUSE-</a:t>
            </a:r>
          </a:p>
          <a:p>
            <a:pPr lvl="2"/>
            <a:r>
              <a:rPr lang="en-US" sz="3100" dirty="0" smtClean="0"/>
              <a:t>Domestic abuse directed at a child</a:t>
            </a:r>
          </a:p>
          <a:p>
            <a:pPr lvl="2"/>
            <a:endParaRPr lang="en-US" sz="3100" dirty="0" smtClean="0"/>
          </a:p>
          <a:p>
            <a:pPr lvl="2"/>
            <a:r>
              <a:rPr lang="en-US" sz="3100" dirty="0" smtClean="0"/>
              <a:t>May include </a:t>
            </a:r>
            <a:r>
              <a:rPr lang="en-US" sz="3100" i="1" u="sng" dirty="0" smtClean="0"/>
              <a:t>neglect</a:t>
            </a:r>
          </a:p>
          <a:p>
            <a:pPr lvl="2"/>
            <a:r>
              <a:rPr lang="en-US" sz="2900" dirty="0" smtClean="0"/>
              <a:t>The failure to provide for a child’s physical, or emotional needs</a:t>
            </a:r>
          </a:p>
          <a:p>
            <a:pPr lvl="3"/>
            <a:r>
              <a:rPr lang="en-US" sz="2900" dirty="0" smtClean="0"/>
              <a:t>Physical needs include adequate food, clothing, shelter, and medical care</a:t>
            </a:r>
          </a:p>
          <a:p>
            <a:pPr lvl="3"/>
            <a:r>
              <a:rPr lang="en-US" sz="2900" dirty="0" smtClean="0"/>
              <a:t>Emotional neglect may be withholding love and support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Owner\Downloads\Child Maltreatment 2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789" y="165485"/>
            <a:ext cx="8495211" cy="6387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aby Brianna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09600" y="533400"/>
            <a:ext cx="7848600" cy="556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1- Inability to trust or establish healthy personal relationships</a:t>
            </a:r>
          </a:p>
          <a:p>
            <a:r>
              <a:rPr lang="en-US" sz="3200" dirty="0" smtClean="0"/>
              <a:t>2-  Chronic physical pain</a:t>
            </a:r>
          </a:p>
          <a:p>
            <a:r>
              <a:rPr lang="en-US" sz="3200" dirty="0" smtClean="0"/>
              <a:t>3-  Neglect of or injury to oneself, including suicide attempts</a:t>
            </a:r>
          </a:p>
          <a:p>
            <a:r>
              <a:rPr lang="en-US" sz="3200" dirty="0" smtClean="0"/>
              <a:t>4-  Depression, anxiety, sleep disorders, and eating disorders</a:t>
            </a:r>
          </a:p>
          <a:p>
            <a:r>
              <a:rPr lang="en-US" sz="3200" dirty="0" smtClean="0"/>
              <a:t>5-  Abuse of alcohol and other drugs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EFFECTS OF ABUSE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Pattern of repeating violent or abusive behaviors from one generation to the next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CYCLE OF VIOLENCE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Alyssa Lies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0" y="609600"/>
            <a:ext cx="7620000" cy="548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1-  Tell a trusted adult</a:t>
            </a:r>
          </a:p>
          <a:p>
            <a:r>
              <a:rPr lang="en-US" b="1" dirty="0" smtClean="0"/>
              <a:t>2-  Contact an abuse hot line or crisis center that can assist you in finding counselors or other forms of help</a:t>
            </a:r>
          </a:p>
          <a:p>
            <a:r>
              <a:rPr lang="en-US" b="1" dirty="0" smtClean="0"/>
              <a:t>3-  Report the abuse to the police.  It may also be appropriate to contact child welfare or youth services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BREAKING THE CYCLE OF VIOLENCE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RECOGNIZE</a:t>
            </a:r>
          </a:p>
          <a:p>
            <a:pPr lvl="1"/>
            <a:r>
              <a:rPr lang="en-US" sz="3000" dirty="0" smtClean="0"/>
              <a:t>Be aware of acts that are abusive</a:t>
            </a:r>
          </a:p>
          <a:p>
            <a:r>
              <a:rPr lang="en-US" sz="3200" dirty="0" smtClean="0"/>
              <a:t>RESIST</a:t>
            </a:r>
          </a:p>
          <a:p>
            <a:pPr lvl="1"/>
            <a:r>
              <a:rPr lang="en-US" sz="3000" dirty="0" smtClean="0"/>
              <a:t>Be assertive and stand up for yourself</a:t>
            </a:r>
          </a:p>
          <a:p>
            <a:r>
              <a:rPr lang="en-US" sz="3200" dirty="0" smtClean="0"/>
              <a:t>REPORT</a:t>
            </a:r>
          </a:p>
          <a:p>
            <a:pPr lvl="1"/>
            <a:r>
              <a:rPr lang="en-US" sz="3000" dirty="0" smtClean="0"/>
              <a:t>Report the abuse to authorities or tell an adult who can help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AVOIDING DOMESTIC VIOLENCE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FAMILY LIFE AND YOUR HEALTH TRIANGLE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Crisis center</a:t>
            </a:r>
          </a:p>
          <a:p>
            <a:pPr lvl="1"/>
            <a:r>
              <a:rPr lang="en-US" dirty="0" smtClean="0"/>
              <a:t>A facility that handles emergencies and provides referrals to an individual needing help</a:t>
            </a:r>
          </a:p>
          <a:p>
            <a:r>
              <a:rPr lang="en-US" sz="3600" dirty="0" smtClean="0"/>
              <a:t>Foster care</a:t>
            </a:r>
          </a:p>
          <a:p>
            <a:pPr lvl="1"/>
            <a:r>
              <a:rPr lang="en-US" dirty="0" smtClean="0"/>
              <a:t>A temporary arrangement in which a child is placed under the guidance and supervision of a family or an adult who is not related to the child by birth</a:t>
            </a:r>
          </a:p>
          <a:p>
            <a:r>
              <a:rPr lang="en-US" sz="3600" dirty="0" smtClean="0"/>
              <a:t>Family counseling</a:t>
            </a:r>
          </a:p>
          <a:p>
            <a:pPr lvl="1"/>
            <a:r>
              <a:rPr lang="en-US" dirty="0" smtClean="0"/>
              <a:t>Therapy to restore healthy relationships in a family</a:t>
            </a:r>
          </a:p>
          <a:p>
            <a:r>
              <a:rPr lang="en-US" sz="3600" dirty="0" smtClean="0"/>
              <a:t>Mediator </a:t>
            </a:r>
          </a:p>
          <a:p>
            <a:pPr lvl="1"/>
            <a:r>
              <a:rPr lang="en-US" dirty="0" smtClean="0"/>
              <a:t>A person who helps others resolve issues to the satisfaction of both parties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b="1" i="1" u="sng" dirty="0" smtClean="0">
                <a:solidFill>
                  <a:schemeClr val="accent4">
                    <a:lumMod val="75000"/>
                  </a:schemeClr>
                </a:solidFill>
              </a:rPr>
              <a:t>SUPPORT SYSTEMS</a:t>
            </a:r>
            <a:endParaRPr lang="en-US" sz="5400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FAITH COMMUNITIES</a:t>
            </a:r>
          </a:p>
          <a:p>
            <a:r>
              <a:rPr lang="en-US" b="1" dirty="0" smtClean="0"/>
              <a:t>COMMUNITY SERVICES</a:t>
            </a:r>
          </a:p>
          <a:p>
            <a:r>
              <a:rPr lang="en-US" b="1" dirty="0" smtClean="0"/>
              <a:t>POLICE</a:t>
            </a:r>
          </a:p>
          <a:p>
            <a:r>
              <a:rPr lang="en-US" b="1" dirty="0" smtClean="0"/>
              <a:t>HOSPITALS/CLINICS</a:t>
            </a:r>
          </a:p>
          <a:p>
            <a:r>
              <a:rPr lang="en-US" b="1" dirty="0" smtClean="0"/>
              <a:t>SHELTERS</a:t>
            </a:r>
          </a:p>
          <a:p>
            <a:r>
              <a:rPr lang="en-US" b="1" dirty="0" smtClean="0"/>
              <a:t>MEDICATION</a:t>
            </a:r>
          </a:p>
          <a:p>
            <a:r>
              <a:rPr lang="en-US" b="1" dirty="0" smtClean="0"/>
              <a:t>FAMILY COUNSELING</a:t>
            </a:r>
          </a:p>
          <a:p>
            <a:r>
              <a:rPr lang="en-US" b="1" dirty="0" smtClean="0"/>
              <a:t>SUPPORT GROUPS</a:t>
            </a:r>
          </a:p>
          <a:p>
            <a:r>
              <a:rPr lang="en-US" b="1" dirty="0" smtClean="0"/>
              <a:t>SUBSTANCE ABUSE TREATMENT FACILITIES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SOURCES OF HELP FOR FAMILIES</a:t>
            </a:r>
            <a:endParaRPr lang="en-US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FOSTER CARE-</a:t>
            </a:r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A temporary arrangement in which a child is placed under the guidance and supervision of a family or an adult who is not related to the child by birth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Al-Anon-</a:t>
            </a:r>
          </a:p>
          <a:p>
            <a:pPr lvl="1"/>
            <a:r>
              <a:rPr lang="en-US" b="1" dirty="0" smtClean="0"/>
              <a:t>Support for family members of people addicted to substances such as alcohol and other drugs</a:t>
            </a:r>
          </a:p>
          <a:p>
            <a:r>
              <a:rPr lang="en-US" b="1" i="1" u="sng" dirty="0" err="1" smtClean="0"/>
              <a:t>Alateen</a:t>
            </a:r>
            <a:r>
              <a:rPr lang="en-US" b="1" i="1" u="sng" dirty="0" smtClean="0"/>
              <a:t>-</a:t>
            </a:r>
          </a:p>
          <a:p>
            <a:pPr lvl="1"/>
            <a:r>
              <a:rPr lang="en-US" b="1" dirty="0" smtClean="0"/>
              <a:t>A support group for teens who live with someone addicted to alcohol or other drugs</a:t>
            </a:r>
          </a:p>
          <a:p>
            <a:r>
              <a:rPr lang="en-US" b="1" i="1" u="sng" dirty="0" smtClean="0"/>
              <a:t>Conflict Resolution Center-</a:t>
            </a:r>
          </a:p>
          <a:p>
            <a:pPr lvl="1"/>
            <a:r>
              <a:rPr lang="en-US" b="1" dirty="0" smtClean="0"/>
              <a:t>Offers counseling, medication, and training to help resolve conflicts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FAMILY SUPPORT SERVICES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Family Resource Center-</a:t>
            </a:r>
          </a:p>
          <a:p>
            <a:pPr lvl="1"/>
            <a:r>
              <a:rPr lang="en-US" b="1" dirty="0" smtClean="0"/>
              <a:t>Provides support for families, including counseling services</a:t>
            </a:r>
          </a:p>
          <a:p>
            <a:r>
              <a:rPr lang="en-US" b="1" i="1" u="sng" dirty="0" smtClean="0"/>
              <a:t>Family Services-</a:t>
            </a:r>
          </a:p>
          <a:p>
            <a:pPr lvl="1"/>
            <a:r>
              <a:rPr lang="en-US" b="1" dirty="0" smtClean="0"/>
              <a:t>Provides counseling for individuals, couples, and families</a:t>
            </a:r>
          </a:p>
          <a:p>
            <a:r>
              <a:rPr lang="en-US" b="1" i="1" u="sng" dirty="0" smtClean="0"/>
              <a:t>Teens in Transition-</a:t>
            </a:r>
          </a:p>
          <a:p>
            <a:pPr lvl="1"/>
            <a:r>
              <a:rPr lang="en-US" b="1" dirty="0" smtClean="0"/>
              <a:t>Offers resources for teens seeking help for difficult life problems, such as coping with divorce or death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COOPERATE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SHOW APPRECIATION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BE A GOOD COMMUNICATOR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OFFER HELP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BE EMPATHETIC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WORK TO RESOLVE CONFLICTS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KNOW WHEN TO GET OUTSIDE HELP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HOW TO MAINTAIN YOUR HEALTHY FAMILY??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immediate family and other relatives such as grandparents, aunts, uncles, and cousins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EXTENDED FAMILY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Brother or sister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SIBLING</a:t>
            </a:r>
            <a:endParaRPr lang="en-US" b="1" u="sng" dirty="0"/>
          </a:p>
        </p:txBody>
      </p:sp>
      <p:pic>
        <p:nvPicPr>
          <p:cNvPr id="2050" name="Picture 2" descr="C:\Users\Owner\Downloads\SiblingEmbr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33400"/>
            <a:ext cx="40862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Owner\Downloads\sibling rivalry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57200"/>
            <a:ext cx="5486400" cy="579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1-  Demonstrate care and love</a:t>
            </a:r>
          </a:p>
          <a:p>
            <a:r>
              <a:rPr lang="en-US" sz="2800" dirty="0" smtClean="0"/>
              <a:t>2-  Show support, especially during difficult times</a:t>
            </a:r>
          </a:p>
          <a:p>
            <a:r>
              <a:rPr lang="en-US" sz="2800" dirty="0" smtClean="0"/>
              <a:t>3-  Demonstrate trust</a:t>
            </a:r>
          </a:p>
          <a:p>
            <a:r>
              <a:rPr lang="en-US" sz="2800" dirty="0" smtClean="0"/>
              <a:t>4-  Express commitment</a:t>
            </a:r>
          </a:p>
          <a:p>
            <a:r>
              <a:rPr lang="en-US" sz="2800" dirty="0" smtClean="0"/>
              <a:t>5-  Be responsible</a:t>
            </a:r>
          </a:p>
          <a:p>
            <a:r>
              <a:rPr lang="en-US" sz="2800" dirty="0" smtClean="0"/>
              <a:t>6-  Spend time together</a:t>
            </a:r>
          </a:p>
          <a:p>
            <a:r>
              <a:rPr lang="en-US" sz="2800" dirty="0" smtClean="0"/>
              <a:t>7-  Respect individuality</a:t>
            </a:r>
          </a:p>
          <a:p>
            <a:r>
              <a:rPr lang="en-US" sz="2800" dirty="0" smtClean="0"/>
              <a:t>8-  Work together to solve problems</a:t>
            </a:r>
          </a:p>
          <a:p>
            <a:r>
              <a:rPr lang="en-US" sz="2800" dirty="0" smtClean="0"/>
              <a:t>9-  Be sensitive to others needs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FF66CC"/>
                </a:solidFill>
              </a:rPr>
              <a:t>STRENGTHING FAMILY RELATIONSHIPS</a:t>
            </a:r>
            <a:endParaRPr lang="en-US" b="1" u="sng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between married individuals to live apart from each 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SEPARATION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legal end to a marriage contract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DIVORCE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948</Words>
  <Application>Microsoft Office PowerPoint</Application>
  <PresentationFormat>On-screen Show (4:3)</PresentationFormat>
  <Paragraphs>184</Paragraphs>
  <Slides>35</Slides>
  <Notes>35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Paper</vt:lpstr>
      <vt:lpstr>FAMILY RELATIONSHIPS</vt:lpstr>
      <vt:lpstr>FAMILY </vt:lpstr>
      <vt:lpstr>FAMILY LIFE AND YOUR HEALTH TRIANGLE</vt:lpstr>
      <vt:lpstr>EXTENDED FAMILY</vt:lpstr>
      <vt:lpstr>SIBLING</vt:lpstr>
      <vt:lpstr>Slide 6</vt:lpstr>
      <vt:lpstr>STRENGTHING FAMILY RELATIONSHIPS</vt:lpstr>
      <vt:lpstr>SEPARATION</vt:lpstr>
      <vt:lpstr>DIVORCE</vt:lpstr>
      <vt:lpstr>CUSTODY</vt:lpstr>
      <vt:lpstr>ADAPTING TO FAMILY DIVORCE</vt:lpstr>
      <vt:lpstr>DEATH OF A FAMILY MEMBER</vt:lpstr>
      <vt:lpstr>Slide 13</vt:lpstr>
      <vt:lpstr>CHANGES IN FAMILY CIRCUMSTANCES:</vt:lpstr>
      <vt:lpstr>HOW TO COPE WITH FAMILY CHANGES</vt:lpstr>
      <vt:lpstr>RESILIENCY</vt:lpstr>
      <vt:lpstr>FAMILY VIOLENCE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EFFECTS OF ABUSE</vt:lpstr>
      <vt:lpstr>CYCLE OF VIOLENCE</vt:lpstr>
      <vt:lpstr>Slide 27</vt:lpstr>
      <vt:lpstr>BREAKING THE CYCLE OF VIOLENCE</vt:lpstr>
      <vt:lpstr>AVOIDING DOMESTIC VIOLENCE</vt:lpstr>
      <vt:lpstr>SUPPORT SYSTEMS</vt:lpstr>
      <vt:lpstr>SOURCES OF HELP FOR FAMILIES</vt:lpstr>
      <vt:lpstr>Slide 32</vt:lpstr>
      <vt:lpstr>FAMILY SUPPORT SERVICES</vt:lpstr>
      <vt:lpstr>Slide 34</vt:lpstr>
      <vt:lpstr>HOW TO MAINTAIN YOUR HEALTHY FAMILY??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RELATIONSHIPS</dc:title>
  <dc:creator>Owner</dc:creator>
  <cp:lastModifiedBy>kparker</cp:lastModifiedBy>
  <cp:revision>18</cp:revision>
  <dcterms:created xsi:type="dcterms:W3CDTF">2009-08-16T22:29:44Z</dcterms:created>
  <dcterms:modified xsi:type="dcterms:W3CDTF">2010-07-03T23:22:10Z</dcterms:modified>
</cp:coreProperties>
</file>