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2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33CC"/>
    <a:srgbClr val="0066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EE622-C5A5-4931-BB1B-8678FA943452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78EE54-7646-4D0E-A649-D6EF5067B769}">
      <dgm:prSet phldrT="[Text]"/>
      <dgm:spPr/>
      <dgm:t>
        <a:bodyPr/>
        <a:lstStyle/>
        <a:p>
          <a:r>
            <a:rPr lang="en-US" dirty="0" smtClean="0"/>
            <a:t>OZONE</a:t>
          </a:r>
          <a:endParaRPr lang="en-US" dirty="0"/>
        </a:p>
      </dgm:t>
    </dgm:pt>
    <dgm:pt modelId="{512E5B7B-A4DA-40E5-A2B5-77233D76C15D}" type="parTrans" cxnId="{DF3DDEE4-4F09-4248-A513-555577B46642}">
      <dgm:prSet/>
      <dgm:spPr/>
      <dgm:t>
        <a:bodyPr/>
        <a:lstStyle/>
        <a:p>
          <a:endParaRPr lang="en-US"/>
        </a:p>
      </dgm:t>
    </dgm:pt>
    <dgm:pt modelId="{48D371C7-CB9A-48B7-8A18-6222BEC9858F}" type="sibTrans" cxnId="{DF3DDEE4-4F09-4248-A513-555577B46642}">
      <dgm:prSet/>
      <dgm:spPr/>
      <dgm:t>
        <a:bodyPr/>
        <a:lstStyle/>
        <a:p>
          <a:endParaRPr lang="en-US"/>
        </a:p>
      </dgm:t>
    </dgm:pt>
    <dgm:pt modelId="{511C0C28-EDA3-4C89-BDCE-465106D4641A}">
      <dgm:prSet phldrT="[Text]"/>
      <dgm:spPr/>
      <dgm:t>
        <a:bodyPr/>
        <a:lstStyle/>
        <a:p>
          <a:r>
            <a:rPr lang="en-US" dirty="0" smtClean="0"/>
            <a:t>PARTICULATE MATTER</a:t>
          </a:r>
          <a:endParaRPr lang="en-US" dirty="0"/>
        </a:p>
      </dgm:t>
    </dgm:pt>
    <dgm:pt modelId="{3511F078-5455-4419-908E-6F6611AA0E92}" type="parTrans" cxnId="{A29CBD2C-BAA5-4692-ABE3-E443C51ED05F}">
      <dgm:prSet/>
      <dgm:spPr/>
      <dgm:t>
        <a:bodyPr/>
        <a:lstStyle/>
        <a:p>
          <a:endParaRPr lang="en-US"/>
        </a:p>
      </dgm:t>
    </dgm:pt>
    <dgm:pt modelId="{774BB463-E54A-49C2-8982-270C077737B6}" type="sibTrans" cxnId="{A29CBD2C-BAA5-4692-ABE3-E443C51ED05F}">
      <dgm:prSet/>
      <dgm:spPr/>
      <dgm:t>
        <a:bodyPr/>
        <a:lstStyle/>
        <a:p>
          <a:endParaRPr lang="en-US"/>
        </a:p>
      </dgm:t>
    </dgm:pt>
    <dgm:pt modelId="{C81C7E50-736A-463E-BDD0-F9652538A23C}">
      <dgm:prSet phldrT="[Text]"/>
      <dgm:spPr/>
      <dgm:t>
        <a:bodyPr/>
        <a:lstStyle/>
        <a:p>
          <a:r>
            <a:rPr lang="en-US" dirty="0" smtClean="0"/>
            <a:t>CARBON MONOXIDE</a:t>
          </a:r>
          <a:endParaRPr lang="en-US" dirty="0"/>
        </a:p>
      </dgm:t>
    </dgm:pt>
    <dgm:pt modelId="{02D0EB8A-9980-4314-8541-AA28E01C10BB}" type="parTrans" cxnId="{44D3F0F4-72B6-48A9-8990-DF8487476866}">
      <dgm:prSet/>
      <dgm:spPr/>
      <dgm:t>
        <a:bodyPr/>
        <a:lstStyle/>
        <a:p>
          <a:endParaRPr lang="en-US"/>
        </a:p>
      </dgm:t>
    </dgm:pt>
    <dgm:pt modelId="{B9164A8A-C8CF-4EE9-91D3-B64CE1F89C48}" type="sibTrans" cxnId="{44D3F0F4-72B6-48A9-8990-DF8487476866}">
      <dgm:prSet/>
      <dgm:spPr/>
      <dgm:t>
        <a:bodyPr/>
        <a:lstStyle/>
        <a:p>
          <a:endParaRPr lang="en-US"/>
        </a:p>
      </dgm:t>
    </dgm:pt>
    <dgm:pt modelId="{78D4873C-E352-4CEB-A139-78778FE3464A}">
      <dgm:prSet phldrT="[Text]"/>
      <dgm:spPr/>
      <dgm:t>
        <a:bodyPr/>
        <a:lstStyle/>
        <a:p>
          <a:r>
            <a:rPr lang="en-US" dirty="0" smtClean="0"/>
            <a:t>SULFUR DIOXIDE</a:t>
          </a:r>
          <a:endParaRPr lang="en-US" dirty="0"/>
        </a:p>
      </dgm:t>
    </dgm:pt>
    <dgm:pt modelId="{F52C3BF0-24B9-4463-9431-6F1BE4E3BC83}" type="parTrans" cxnId="{D5514110-9B38-4738-AFB0-E460C9702D72}">
      <dgm:prSet/>
      <dgm:spPr/>
      <dgm:t>
        <a:bodyPr/>
        <a:lstStyle/>
        <a:p>
          <a:endParaRPr lang="en-US"/>
        </a:p>
      </dgm:t>
    </dgm:pt>
    <dgm:pt modelId="{6A793024-9D50-412C-B8E8-EF769AFB984D}" type="sibTrans" cxnId="{D5514110-9B38-4738-AFB0-E460C9702D72}">
      <dgm:prSet/>
      <dgm:spPr/>
      <dgm:t>
        <a:bodyPr/>
        <a:lstStyle/>
        <a:p>
          <a:endParaRPr lang="en-US"/>
        </a:p>
      </dgm:t>
    </dgm:pt>
    <dgm:pt modelId="{DFE1E4B2-DB4C-4CC4-BA81-AEE06016556C}">
      <dgm:prSet phldrT="[Text]"/>
      <dgm:spPr/>
      <dgm:t>
        <a:bodyPr/>
        <a:lstStyle/>
        <a:p>
          <a:r>
            <a:rPr lang="en-US" dirty="0" smtClean="0"/>
            <a:t>NITROGEN OXIDES</a:t>
          </a:r>
          <a:endParaRPr lang="en-US" dirty="0"/>
        </a:p>
      </dgm:t>
    </dgm:pt>
    <dgm:pt modelId="{4F811F5D-2346-4300-B4BB-931212EA2ADA}" type="parTrans" cxnId="{B6EA1E83-9EBB-4B13-BFD6-7494C7F6518B}">
      <dgm:prSet/>
      <dgm:spPr/>
      <dgm:t>
        <a:bodyPr/>
        <a:lstStyle/>
        <a:p>
          <a:endParaRPr lang="en-US"/>
        </a:p>
      </dgm:t>
    </dgm:pt>
    <dgm:pt modelId="{568251E5-D655-465B-B073-FC4378886AB4}" type="sibTrans" cxnId="{B6EA1E83-9EBB-4B13-BFD6-7494C7F6518B}">
      <dgm:prSet/>
      <dgm:spPr/>
      <dgm:t>
        <a:bodyPr/>
        <a:lstStyle/>
        <a:p>
          <a:endParaRPr lang="en-US"/>
        </a:p>
      </dgm:t>
    </dgm:pt>
    <dgm:pt modelId="{AE1E675E-8E8A-40E4-AAE5-21AAE5633C0E}" type="pres">
      <dgm:prSet presAssocID="{55EEE622-C5A5-4931-BB1B-8678FA9434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4EC2DA-3043-499C-984D-53F0A4FCD796}" type="pres">
      <dgm:prSet presAssocID="{B278EE54-7646-4D0E-A649-D6EF5067B76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FE27E-E348-4C7F-B295-36E5C3B9EF86}" type="pres">
      <dgm:prSet presAssocID="{48D371C7-CB9A-48B7-8A18-6222BEC9858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035F6A7-9C7A-40BC-8B21-9F7BC1A3F97F}" type="pres">
      <dgm:prSet presAssocID="{48D371C7-CB9A-48B7-8A18-6222BEC9858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69A4F4E-AA01-417B-A41B-F391FA0A962B}" type="pres">
      <dgm:prSet presAssocID="{511C0C28-EDA3-4C89-BDCE-465106D4641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EFE22-2B44-4AC4-9BE7-8C2814920C3D}" type="pres">
      <dgm:prSet presAssocID="{774BB463-E54A-49C2-8982-270C077737B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6F9F7A5-5203-4658-BF04-38D8447D7976}" type="pres">
      <dgm:prSet presAssocID="{774BB463-E54A-49C2-8982-270C077737B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73C7D82-08F4-4A04-98DA-DCDD7A8ECB52}" type="pres">
      <dgm:prSet presAssocID="{C81C7E50-736A-463E-BDD0-F9652538A23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F11E3-E7D6-4D93-90F6-DA2404B2C522}" type="pres">
      <dgm:prSet presAssocID="{B9164A8A-C8CF-4EE9-91D3-B64CE1F89C4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7D4B449-ED3B-486F-B26D-F1405329ABE0}" type="pres">
      <dgm:prSet presAssocID="{B9164A8A-C8CF-4EE9-91D3-B64CE1F89C4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87749AE-566C-4DBC-B4F7-7F1AD92ADB93}" type="pres">
      <dgm:prSet presAssocID="{78D4873C-E352-4CEB-A139-78778FE3464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1315C-EBDB-4396-B732-79A46A4CF613}" type="pres">
      <dgm:prSet presAssocID="{6A793024-9D50-412C-B8E8-EF769AFB984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4EEAF66-91CB-4920-816F-91E6B9202301}" type="pres">
      <dgm:prSet presAssocID="{6A793024-9D50-412C-B8E8-EF769AFB984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8F03EDC-062E-4997-9369-37251CE68CB0}" type="pres">
      <dgm:prSet presAssocID="{DFE1E4B2-DB4C-4CC4-BA81-AEE06016556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CBF6F-F406-435C-9073-448CF66D5CD3}" type="pres">
      <dgm:prSet presAssocID="{568251E5-D655-465B-B073-FC4378886AB4}" presName="sibTrans" presStyleLbl="sibTrans2D1" presStyleIdx="4" presStyleCnt="5"/>
      <dgm:spPr/>
      <dgm:t>
        <a:bodyPr/>
        <a:lstStyle/>
        <a:p>
          <a:endParaRPr lang="en-US"/>
        </a:p>
      </dgm:t>
    </dgm:pt>
    <dgm:pt modelId="{48ED1C69-6AFE-4299-B208-46DE4D129B06}" type="pres">
      <dgm:prSet presAssocID="{568251E5-D655-465B-B073-FC4378886AB4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653703B-9991-4472-915B-C7A082FCB9BB}" type="presOf" srcId="{48D371C7-CB9A-48B7-8A18-6222BEC9858F}" destId="{3035F6A7-9C7A-40BC-8B21-9F7BC1A3F97F}" srcOrd="1" destOrd="0" presId="urn:microsoft.com/office/officeart/2005/8/layout/cycle2"/>
    <dgm:cxn modelId="{A4C7B020-CF9E-46E9-9E2E-EE0C647EBD7A}" type="presOf" srcId="{48D371C7-CB9A-48B7-8A18-6222BEC9858F}" destId="{CE0FE27E-E348-4C7F-B295-36E5C3B9EF86}" srcOrd="0" destOrd="0" presId="urn:microsoft.com/office/officeart/2005/8/layout/cycle2"/>
    <dgm:cxn modelId="{2947ACCE-E65A-45B4-92B1-887B8980CE2E}" type="presOf" srcId="{6A793024-9D50-412C-B8E8-EF769AFB984D}" destId="{34EEAF66-91CB-4920-816F-91E6B9202301}" srcOrd="1" destOrd="0" presId="urn:microsoft.com/office/officeart/2005/8/layout/cycle2"/>
    <dgm:cxn modelId="{8B74944E-DB28-4FD8-B4BD-97DF403FA73A}" type="presOf" srcId="{6A793024-9D50-412C-B8E8-EF769AFB984D}" destId="{2F11315C-EBDB-4396-B732-79A46A4CF613}" srcOrd="0" destOrd="0" presId="urn:microsoft.com/office/officeart/2005/8/layout/cycle2"/>
    <dgm:cxn modelId="{03DB135B-C476-44ED-BD34-2BC423E0D0C7}" type="presOf" srcId="{78D4873C-E352-4CEB-A139-78778FE3464A}" destId="{687749AE-566C-4DBC-B4F7-7F1AD92ADB93}" srcOrd="0" destOrd="0" presId="urn:microsoft.com/office/officeart/2005/8/layout/cycle2"/>
    <dgm:cxn modelId="{A326BBDB-F09A-42BF-BABE-365B97F139EF}" type="presOf" srcId="{568251E5-D655-465B-B073-FC4378886AB4}" destId="{A8ECBF6F-F406-435C-9073-448CF66D5CD3}" srcOrd="0" destOrd="0" presId="urn:microsoft.com/office/officeart/2005/8/layout/cycle2"/>
    <dgm:cxn modelId="{B6EA1E83-9EBB-4B13-BFD6-7494C7F6518B}" srcId="{55EEE622-C5A5-4931-BB1B-8678FA943452}" destId="{DFE1E4B2-DB4C-4CC4-BA81-AEE06016556C}" srcOrd="4" destOrd="0" parTransId="{4F811F5D-2346-4300-B4BB-931212EA2ADA}" sibTransId="{568251E5-D655-465B-B073-FC4378886AB4}"/>
    <dgm:cxn modelId="{789D8504-037B-4071-A46B-E6C48AFA00B9}" type="presOf" srcId="{774BB463-E54A-49C2-8982-270C077737B6}" destId="{5EEEFE22-2B44-4AC4-9BE7-8C2814920C3D}" srcOrd="0" destOrd="0" presId="urn:microsoft.com/office/officeart/2005/8/layout/cycle2"/>
    <dgm:cxn modelId="{A9570B41-BE9F-4BDE-954B-12CBED8FAF3C}" type="presOf" srcId="{B9164A8A-C8CF-4EE9-91D3-B64CE1F89C48}" destId="{A7D4B449-ED3B-486F-B26D-F1405329ABE0}" srcOrd="1" destOrd="0" presId="urn:microsoft.com/office/officeart/2005/8/layout/cycle2"/>
    <dgm:cxn modelId="{082ACE6D-89A4-4D5D-9E02-C73B68590F5B}" type="presOf" srcId="{55EEE622-C5A5-4931-BB1B-8678FA943452}" destId="{AE1E675E-8E8A-40E4-AAE5-21AAE5633C0E}" srcOrd="0" destOrd="0" presId="urn:microsoft.com/office/officeart/2005/8/layout/cycle2"/>
    <dgm:cxn modelId="{A30313F3-941B-4430-B7B1-4CC9D7292E19}" type="presOf" srcId="{B278EE54-7646-4D0E-A649-D6EF5067B769}" destId="{A64EC2DA-3043-499C-984D-53F0A4FCD796}" srcOrd="0" destOrd="0" presId="urn:microsoft.com/office/officeart/2005/8/layout/cycle2"/>
    <dgm:cxn modelId="{7F1F024B-F84F-429E-A34B-984FE9558BC5}" type="presOf" srcId="{568251E5-D655-465B-B073-FC4378886AB4}" destId="{48ED1C69-6AFE-4299-B208-46DE4D129B06}" srcOrd="1" destOrd="0" presId="urn:microsoft.com/office/officeart/2005/8/layout/cycle2"/>
    <dgm:cxn modelId="{DF3DDEE4-4F09-4248-A513-555577B46642}" srcId="{55EEE622-C5A5-4931-BB1B-8678FA943452}" destId="{B278EE54-7646-4D0E-A649-D6EF5067B769}" srcOrd="0" destOrd="0" parTransId="{512E5B7B-A4DA-40E5-A2B5-77233D76C15D}" sibTransId="{48D371C7-CB9A-48B7-8A18-6222BEC9858F}"/>
    <dgm:cxn modelId="{62D66D9B-C3E0-448B-93A3-4013C580320F}" type="presOf" srcId="{774BB463-E54A-49C2-8982-270C077737B6}" destId="{86F9F7A5-5203-4658-BF04-38D8447D7976}" srcOrd="1" destOrd="0" presId="urn:microsoft.com/office/officeart/2005/8/layout/cycle2"/>
    <dgm:cxn modelId="{8459DEC7-0591-4A2F-947A-431E400C2434}" type="presOf" srcId="{511C0C28-EDA3-4C89-BDCE-465106D4641A}" destId="{469A4F4E-AA01-417B-A41B-F391FA0A962B}" srcOrd="0" destOrd="0" presId="urn:microsoft.com/office/officeart/2005/8/layout/cycle2"/>
    <dgm:cxn modelId="{44D3F0F4-72B6-48A9-8990-DF8487476866}" srcId="{55EEE622-C5A5-4931-BB1B-8678FA943452}" destId="{C81C7E50-736A-463E-BDD0-F9652538A23C}" srcOrd="2" destOrd="0" parTransId="{02D0EB8A-9980-4314-8541-AA28E01C10BB}" sibTransId="{B9164A8A-C8CF-4EE9-91D3-B64CE1F89C48}"/>
    <dgm:cxn modelId="{DCAB3BE3-CB8A-400A-B29F-321661A882DF}" type="presOf" srcId="{DFE1E4B2-DB4C-4CC4-BA81-AEE06016556C}" destId="{98F03EDC-062E-4997-9369-37251CE68CB0}" srcOrd="0" destOrd="0" presId="urn:microsoft.com/office/officeart/2005/8/layout/cycle2"/>
    <dgm:cxn modelId="{A29CBD2C-BAA5-4692-ABE3-E443C51ED05F}" srcId="{55EEE622-C5A5-4931-BB1B-8678FA943452}" destId="{511C0C28-EDA3-4C89-BDCE-465106D4641A}" srcOrd="1" destOrd="0" parTransId="{3511F078-5455-4419-908E-6F6611AA0E92}" sibTransId="{774BB463-E54A-49C2-8982-270C077737B6}"/>
    <dgm:cxn modelId="{2270CC97-4076-4519-8C76-BF10E764C5AC}" type="presOf" srcId="{B9164A8A-C8CF-4EE9-91D3-B64CE1F89C48}" destId="{775F11E3-E7D6-4D93-90F6-DA2404B2C522}" srcOrd="0" destOrd="0" presId="urn:microsoft.com/office/officeart/2005/8/layout/cycle2"/>
    <dgm:cxn modelId="{D5514110-9B38-4738-AFB0-E460C9702D72}" srcId="{55EEE622-C5A5-4931-BB1B-8678FA943452}" destId="{78D4873C-E352-4CEB-A139-78778FE3464A}" srcOrd="3" destOrd="0" parTransId="{F52C3BF0-24B9-4463-9431-6F1BE4E3BC83}" sibTransId="{6A793024-9D50-412C-B8E8-EF769AFB984D}"/>
    <dgm:cxn modelId="{6CD71186-EE21-47D0-8432-6CAB2819FD03}" type="presOf" srcId="{C81C7E50-736A-463E-BDD0-F9652538A23C}" destId="{173C7D82-08F4-4A04-98DA-DCDD7A8ECB52}" srcOrd="0" destOrd="0" presId="urn:microsoft.com/office/officeart/2005/8/layout/cycle2"/>
    <dgm:cxn modelId="{86E17375-196E-48C5-9F49-5142E0DEC183}" type="presParOf" srcId="{AE1E675E-8E8A-40E4-AAE5-21AAE5633C0E}" destId="{A64EC2DA-3043-499C-984D-53F0A4FCD796}" srcOrd="0" destOrd="0" presId="urn:microsoft.com/office/officeart/2005/8/layout/cycle2"/>
    <dgm:cxn modelId="{BA709122-980F-48A9-999D-874C1E8A50DD}" type="presParOf" srcId="{AE1E675E-8E8A-40E4-AAE5-21AAE5633C0E}" destId="{CE0FE27E-E348-4C7F-B295-36E5C3B9EF86}" srcOrd="1" destOrd="0" presId="urn:microsoft.com/office/officeart/2005/8/layout/cycle2"/>
    <dgm:cxn modelId="{7D9FAECC-EAF0-4196-8527-62E51D0F695F}" type="presParOf" srcId="{CE0FE27E-E348-4C7F-B295-36E5C3B9EF86}" destId="{3035F6A7-9C7A-40BC-8B21-9F7BC1A3F97F}" srcOrd="0" destOrd="0" presId="urn:microsoft.com/office/officeart/2005/8/layout/cycle2"/>
    <dgm:cxn modelId="{EDEB5453-E589-4C2B-A63F-88B50CD309D6}" type="presParOf" srcId="{AE1E675E-8E8A-40E4-AAE5-21AAE5633C0E}" destId="{469A4F4E-AA01-417B-A41B-F391FA0A962B}" srcOrd="2" destOrd="0" presId="urn:microsoft.com/office/officeart/2005/8/layout/cycle2"/>
    <dgm:cxn modelId="{1AC23525-5882-41CF-8F72-2058672AF390}" type="presParOf" srcId="{AE1E675E-8E8A-40E4-AAE5-21AAE5633C0E}" destId="{5EEEFE22-2B44-4AC4-9BE7-8C2814920C3D}" srcOrd="3" destOrd="0" presId="urn:microsoft.com/office/officeart/2005/8/layout/cycle2"/>
    <dgm:cxn modelId="{5DD567AE-AF30-473A-9004-3620EF4AA1F0}" type="presParOf" srcId="{5EEEFE22-2B44-4AC4-9BE7-8C2814920C3D}" destId="{86F9F7A5-5203-4658-BF04-38D8447D7976}" srcOrd="0" destOrd="0" presId="urn:microsoft.com/office/officeart/2005/8/layout/cycle2"/>
    <dgm:cxn modelId="{FAA39248-B8A8-4043-A6BB-89D4314A589B}" type="presParOf" srcId="{AE1E675E-8E8A-40E4-AAE5-21AAE5633C0E}" destId="{173C7D82-08F4-4A04-98DA-DCDD7A8ECB52}" srcOrd="4" destOrd="0" presId="urn:microsoft.com/office/officeart/2005/8/layout/cycle2"/>
    <dgm:cxn modelId="{EB9C28E4-E31F-4030-892E-34C2458CD725}" type="presParOf" srcId="{AE1E675E-8E8A-40E4-AAE5-21AAE5633C0E}" destId="{775F11E3-E7D6-4D93-90F6-DA2404B2C522}" srcOrd="5" destOrd="0" presId="urn:microsoft.com/office/officeart/2005/8/layout/cycle2"/>
    <dgm:cxn modelId="{3721D173-1A3D-43D0-864A-9FF7156856F2}" type="presParOf" srcId="{775F11E3-E7D6-4D93-90F6-DA2404B2C522}" destId="{A7D4B449-ED3B-486F-B26D-F1405329ABE0}" srcOrd="0" destOrd="0" presId="urn:microsoft.com/office/officeart/2005/8/layout/cycle2"/>
    <dgm:cxn modelId="{0CE63BA6-FBED-48B9-8F9A-6AD0230B9AEE}" type="presParOf" srcId="{AE1E675E-8E8A-40E4-AAE5-21AAE5633C0E}" destId="{687749AE-566C-4DBC-B4F7-7F1AD92ADB93}" srcOrd="6" destOrd="0" presId="urn:microsoft.com/office/officeart/2005/8/layout/cycle2"/>
    <dgm:cxn modelId="{17F54922-36BD-4154-BE44-BF7A31E80B7D}" type="presParOf" srcId="{AE1E675E-8E8A-40E4-AAE5-21AAE5633C0E}" destId="{2F11315C-EBDB-4396-B732-79A46A4CF613}" srcOrd="7" destOrd="0" presId="urn:microsoft.com/office/officeart/2005/8/layout/cycle2"/>
    <dgm:cxn modelId="{47A8C911-DCD0-45C0-835D-C6B54120E8D0}" type="presParOf" srcId="{2F11315C-EBDB-4396-B732-79A46A4CF613}" destId="{34EEAF66-91CB-4920-816F-91E6B9202301}" srcOrd="0" destOrd="0" presId="urn:microsoft.com/office/officeart/2005/8/layout/cycle2"/>
    <dgm:cxn modelId="{E47EC4CE-8B9C-41BF-A54B-E8EE1093B943}" type="presParOf" srcId="{AE1E675E-8E8A-40E4-AAE5-21AAE5633C0E}" destId="{98F03EDC-062E-4997-9369-37251CE68CB0}" srcOrd="8" destOrd="0" presId="urn:microsoft.com/office/officeart/2005/8/layout/cycle2"/>
    <dgm:cxn modelId="{3702FC76-2900-44D4-A9E9-148D9998F695}" type="presParOf" srcId="{AE1E675E-8E8A-40E4-AAE5-21AAE5633C0E}" destId="{A8ECBF6F-F406-435C-9073-448CF66D5CD3}" srcOrd="9" destOrd="0" presId="urn:microsoft.com/office/officeart/2005/8/layout/cycle2"/>
    <dgm:cxn modelId="{1C1930AD-B91E-4A9D-801E-3E877CED4068}" type="presParOf" srcId="{A8ECBF6F-F406-435C-9073-448CF66D5CD3}" destId="{48ED1C69-6AFE-4299-B208-46DE4D129B0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4EC2DA-3043-499C-984D-53F0A4FCD796}">
      <dsp:nvSpPr>
        <dsp:cNvPr id="0" name=""/>
        <dsp:cNvSpPr/>
      </dsp:nvSpPr>
      <dsp:spPr>
        <a:xfrm>
          <a:off x="2882391" y="1973"/>
          <a:ext cx="1702816" cy="17028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OZONE</a:t>
          </a:r>
          <a:endParaRPr lang="en-US" sz="1200" kern="1200" dirty="0"/>
        </a:p>
      </dsp:txBody>
      <dsp:txXfrm>
        <a:off x="2882391" y="1973"/>
        <a:ext cx="1702816" cy="1702816"/>
      </dsp:txXfrm>
    </dsp:sp>
    <dsp:sp modelId="{CE0FE27E-E348-4C7F-B295-36E5C3B9EF86}">
      <dsp:nvSpPr>
        <dsp:cNvPr id="0" name=""/>
        <dsp:cNvSpPr/>
      </dsp:nvSpPr>
      <dsp:spPr>
        <a:xfrm rot="2160000">
          <a:off x="4531173" y="1309468"/>
          <a:ext cx="451758" cy="574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2160000">
        <a:off x="4531173" y="1309468"/>
        <a:ext cx="451758" cy="574700"/>
      </dsp:txXfrm>
    </dsp:sp>
    <dsp:sp modelId="{469A4F4E-AA01-417B-A41B-F391FA0A962B}">
      <dsp:nvSpPr>
        <dsp:cNvPr id="0" name=""/>
        <dsp:cNvSpPr/>
      </dsp:nvSpPr>
      <dsp:spPr>
        <a:xfrm>
          <a:off x="4949585" y="1503877"/>
          <a:ext cx="1702816" cy="1702816"/>
        </a:xfrm>
        <a:prstGeom prst="ellipse">
          <a:avLst/>
        </a:prstGeom>
        <a:solidFill>
          <a:schemeClr val="accent2">
            <a:hueOff val="-3158839"/>
            <a:satOff val="5324"/>
            <a:lumOff val="-65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PARTICULATE MATTER</a:t>
          </a:r>
          <a:endParaRPr lang="en-US" sz="1200" kern="1200" dirty="0"/>
        </a:p>
      </dsp:txBody>
      <dsp:txXfrm>
        <a:off x="4949585" y="1503877"/>
        <a:ext cx="1702816" cy="1702816"/>
      </dsp:txXfrm>
    </dsp:sp>
    <dsp:sp modelId="{5EEEFE22-2B44-4AC4-9BE7-8C2814920C3D}">
      <dsp:nvSpPr>
        <dsp:cNvPr id="0" name=""/>
        <dsp:cNvSpPr/>
      </dsp:nvSpPr>
      <dsp:spPr>
        <a:xfrm rot="6480000">
          <a:off x="5184266" y="3270841"/>
          <a:ext cx="451758" cy="574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158839"/>
            <a:satOff val="5324"/>
            <a:lumOff val="-65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6480000">
        <a:off x="5184266" y="3270841"/>
        <a:ext cx="451758" cy="574700"/>
      </dsp:txXfrm>
    </dsp:sp>
    <dsp:sp modelId="{173C7D82-08F4-4A04-98DA-DCDD7A8ECB52}">
      <dsp:nvSpPr>
        <dsp:cNvPr id="0" name=""/>
        <dsp:cNvSpPr/>
      </dsp:nvSpPr>
      <dsp:spPr>
        <a:xfrm>
          <a:off x="4159987" y="3934009"/>
          <a:ext cx="1702816" cy="1702816"/>
        </a:xfrm>
        <a:prstGeom prst="ellipse">
          <a:avLst/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CARBON MONOXIDE</a:t>
          </a:r>
          <a:endParaRPr lang="en-US" sz="1200" kern="1200" dirty="0"/>
        </a:p>
      </dsp:txBody>
      <dsp:txXfrm>
        <a:off x="4159987" y="3934009"/>
        <a:ext cx="1702816" cy="1702816"/>
      </dsp:txXfrm>
    </dsp:sp>
    <dsp:sp modelId="{775F11E3-E7D6-4D93-90F6-DA2404B2C522}">
      <dsp:nvSpPr>
        <dsp:cNvPr id="0" name=""/>
        <dsp:cNvSpPr/>
      </dsp:nvSpPr>
      <dsp:spPr>
        <a:xfrm rot="10800000">
          <a:off x="3520706" y="4498067"/>
          <a:ext cx="451758" cy="574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3520706" y="4498067"/>
        <a:ext cx="451758" cy="574700"/>
      </dsp:txXfrm>
    </dsp:sp>
    <dsp:sp modelId="{687749AE-566C-4DBC-B4F7-7F1AD92ADB93}">
      <dsp:nvSpPr>
        <dsp:cNvPr id="0" name=""/>
        <dsp:cNvSpPr/>
      </dsp:nvSpPr>
      <dsp:spPr>
        <a:xfrm>
          <a:off x="1604795" y="3934009"/>
          <a:ext cx="1702816" cy="1702816"/>
        </a:xfrm>
        <a:prstGeom prst="ellipse">
          <a:avLst/>
        </a:prstGeom>
        <a:solidFill>
          <a:schemeClr val="accent2">
            <a:hueOff val="-9476516"/>
            <a:satOff val="15973"/>
            <a:lumOff val="-195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SULFUR DIOXIDE</a:t>
          </a:r>
          <a:endParaRPr lang="en-US" sz="1200" kern="1200" dirty="0"/>
        </a:p>
      </dsp:txBody>
      <dsp:txXfrm>
        <a:off x="1604795" y="3934009"/>
        <a:ext cx="1702816" cy="1702816"/>
      </dsp:txXfrm>
    </dsp:sp>
    <dsp:sp modelId="{2F11315C-EBDB-4396-B732-79A46A4CF613}">
      <dsp:nvSpPr>
        <dsp:cNvPr id="0" name=""/>
        <dsp:cNvSpPr/>
      </dsp:nvSpPr>
      <dsp:spPr>
        <a:xfrm rot="15120000">
          <a:off x="1839476" y="3295161"/>
          <a:ext cx="451758" cy="574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476516"/>
            <a:satOff val="15973"/>
            <a:lumOff val="-195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5120000">
        <a:off x="1839476" y="3295161"/>
        <a:ext cx="451758" cy="574700"/>
      </dsp:txXfrm>
    </dsp:sp>
    <dsp:sp modelId="{98F03EDC-062E-4997-9369-37251CE68CB0}">
      <dsp:nvSpPr>
        <dsp:cNvPr id="0" name=""/>
        <dsp:cNvSpPr/>
      </dsp:nvSpPr>
      <dsp:spPr>
        <a:xfrm>
          <a:off x="815197" y="1503877"/>
          <a:ext cx="1702816" cy="1702816"/>
        </a:xfrm>
        <a:prstGeom prst="ellipse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NITROGEN OXIDES</a:t>
          </a:r>
          <a:endParaRPr lang="en-US" sz="1200" kern="1200" dirty="0"/>
        </a:p>
      </dsp:txBody>
      <dsp:txXfrm>
        <a:off x="815197" y="1503877"/>
        <a:ext cx="1702816" cy="1702816"/>
      </dsp:txXfrm>
    </dsp:sp>
    <dsp:sp modelId="{A8ECBF6F-F406-435C-9073-448CF66D5CD3}">
      <dsp:nvSpPr>
        <dsp:cNvPr id="0" name=""/>
        <dsp:cNvSpPr/>
      </dsp:nvSpPr>
      <dsp:spPr>
        <a:xfrm rot="19440000">
          <a:off x="2463980" y="1324498"/>
          <a:ext cx="451758" cy="574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9440000">
        <a:off x="2463980" y="1324498"/>
        <a:ext cx="451758" cy="574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00BAD-7F76-4873-A0B1-E5F45A55A4F7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307FA-A8E5-404E-818E-7608A0ED0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07FA-A8E5-404E-818E-7608A0ED01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233AB37-CA03-45DE-8788-CB4E0027DF27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A2E769-EC84-457A-A36C-34BAE7AB7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AB37-CA03-45DE-8788-CB4E0027DF27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E769-EC84-457A-A36C-34BAE7AB7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AB37-CA03-45DE-8788-CB4E0027DF27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E769-EC84-457A-A36C-34BAE7AB7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33AB37-CA03-45DE-8788-CB4E0027DF27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A2E769-EC84-457A-A36C-34BAE7AB7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233AB37-CA03-45DE-8788-CB4E0027DF27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A2E769-EC84-457A-A36C-34BAE7AB7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AB37-CA03-45DE-8788-CB4E0027DF27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E769-EC84-457A-A36C-34BAE7AB7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AB37-CA03-45DE-8788-CB4E0027DF27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E769-EC84-457A-A36C-34BAE7AB7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33AB37-CA03-45DE-8788-CB4E0027DF27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A2E769-EC84-457A-A36C-34BAE7AB7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AB37-CA03-45DE-8788-CB4E0027DF27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E769-EC84-457A-A36C-34BAE7AB7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33AB37-CA03-45DE-8788-CB4E0027DF27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A2E769-EC84-457A-A36C-34BAE7AB7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33AB37-CA03-45DE-8788-CB4E0027DF27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A2E769-EC84-457A-A36C-34BAE7AB7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33AB37-CA03-45DE-8788-CB4E0027DF27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A2E769-EC84-457A-A36C-34BAE7AB7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parker\Desktop\Health\Unit%205\A%20Gulf%20Thick%20with%20Life%20--%20and%20Oil.mpg" TargetMode="Externa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447800"/>
            <a:ext cx="6172200" cy="2133600"/>
          </a:xfrm>
        </p:spPr>
        <p:txBody>
          <a:bodyPr/>
          <a:lstStyle/>
          <a:p>
            <a:pPr algn="ctr"/>
            <a:r>
              <a:rPr lang="en-US" i="1" u="sng" dirty="0" smtClean="0">
                <a:solidFill>
                  <a:srgbClr val="FF0000"/>
                </a:solidFill>
              </a:rPr>
              <a:t>ENVIRONMENTAL HEALTH</a:t>
            </a:r>
            <a:endParaRPr lang="en-US" i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 smtClean="0"/>
              <a:t>ASBESTOS</a:t>
            </a:r>
          </a:p>
          <a:p>
            <a:pPr lvl="2"/>
            <a:r>
              <a:rPr lang="en-US" sz="2600" b="1" dirty="0" smtClean="0"/>
              <a:t>A fibrous mineral that has fireproof properties</a:t>
            </a:r>
          </a:p>
          <a:p>
            <a:r>
              <a:rPr lang="en-US" sz="3200" b="1" i="1" u="sng" dirty="0" smtClean="0"/>
              <a:t>RADON</a:t>
            </a:r>
          </a:p>
          <a:p>
            <a:pPr lvl="2"/>
            <a:r>
              <a:rPr lang="en-US" sz="2600" b="1" dirty="0" smtClean="0"/>
              <a:t>An odorless, radioactive gas</a:t>
            </a:r>
            <a:endParaRPr lang="en-US" sz="2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NOISE POLLUTION-</a:t>
            </a:r>
          </a:p>
          <a:p>
            <a:pPr lvl="2"/>
            <a:r>
              <a:rPr lang="en-US" sz="2600" dirty="0" smtClean="0"/>
              <a:t>A harmful and unwanted sound of sufficient intensity to damage hearing</a:t>
            </a:r>
          </a:p>
          <a:p>
            <a:r>
              <a:rPr lang="en-US" sz="3200" b="1" u="sng" dirty="0" smtClean="0">
                <a:solidFill>
                  <a:srgbClr val="FF0000"/>
                </a:solidFill>
              </a:rPr>
              <a:t>DECIBEL-</a:t>
            </a:r>
          </a:p>
          <a:p>
            <a:pPr lvl="2"/>
            <a:r>
              <a:rPr lang="en-US" sz="2600" dirty="0" smtClean="0"/>
              <a:t>A unit used to express the relative intensity of loudness of sound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146" name="Picture 2" descr="C:\Users\Owner\Downloads\noise-polluti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6172200" cy="4191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Owner\Downloads\servo15_grill_of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5867400" cy="487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Owner\Downloads\51EMQZ1X9AL._SL500_AA240_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5486400" cy="3733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DECIBEL LEVELS OF COMMON SOUNDS</a:t>
            </a:r>
            <a:endParaRPr lang="en-US" b="1" u="sng" dirty="0"/>
          </a:p>
        </p:txBody>
      </p:sp>
      <p:pic>
        <p:nvPicPr>
          <p:cNvPr id="9218" name="Picture 2" descr="C:\Users\Owner\Downloads\decibel exampl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6248400" cy="487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5752"/>
          </a:xfrm>
        </p:spPr>
        <p:txBody>
          <a:bodyPr>
            <a:normAutofit/>
          </a:bodyPr>
          <a:lstStyle/>
          <a:p>
            <a:r>
              <a:rPr lang="en-US" sz="3200" b="1" i="1" u="sng" dirty="0" smtClean="0">
                <a:solidFill>
                  <a:srgbClr val="00B0F0"/>
                </a:solidFill>
              </a:rPr>
              <a:t>BIODEGRADABLE</a:t>
            </a:r>
          </a:p>
          <a:p>
            <a:endParaRPr lang="en-US" sz="3200" b="1" i="1" u="sng" dirty="0" smtClean="0">
              <a:solidFill>
                <a:srgbClr val="00B0F0"/>
              </a:solidFill>
            </a:endParaRPr>
          </a:p>
          <a:p>
            <a:pPr lvl="1"/>
            <a:r>
              <a:rPr lang="en-US" sz="2900" dirty="0" smtClean="0"/>
              <a:t>Able to be broken down by microorganisms in the environment </a:t>
            </a:r>
          </a:p>
          <a:p>
            <a:endParaRPr lang="en-US" b="1" i="1" u="sng" dirty="0" smtClean="0">
              <a:solidFill>
                <a:srgbClr val="00B0F0"/>
              </a:solidFill>
            </a:endParaRPr>
          </a:p>
          <a:p>
            <a:pPr lvl="1"/>
            <a:endParaRPr lang="en-US" b="1" i="1" u="sng" dirty="0" smtClean="0">
              <a:solidFill>
                <a:srgbClr val="00B0F0"/>
              </a:solidFill>
            </a:endParaRPr>
          </a:p>
          <a:p>
            <a:r>
              <a:rPr lang="en-US" b="1" i="1" u="sng" dirty="0" smtClean="0">
                <a:solidFill>
                  <a:srgbClr val="00B0F0"/>
                </a:solidFill>
              </a:rPr>
              <a:t>LANDFILL</a:t>
            </a:r>
          </a:p>
          <a:p>
            <a:endParaRPr lang="en-US" b="1" i="1" u="sng" dirty="0" smtClean="0">
              <a:solidFill>
                <a:srgbClr val="00B0F0"/>
              </a:solidFill>
            </a:endParaRPr>
          </a:p>
          <a:p>
            <a:pPr lvl="1"/>
            <a:r>
              <a:rPr lang="en-US" sz="2800" dirty="0" smtClean="0"/>
              <a:t>An area that has been safeguarded to prevent disposed wastes from contaminating groundwater</a:t>
            </a:r>
          </a:p>
          <a:p>
            <a:endParaRPr lang="en-US" b="1" i="1" u="sng" dirty="0" smtClean="0">
              <a:solidFill>
                <a:srgbClr val="00B0F0"/>
              </a:solidFill>
            </a:endParaRPr>
          </a:p>
          <a:p>
            <a:pPr lvl="1"/>
            <a:endParaRPr lang="en-US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Owner\Downloads\Kitchenwast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41148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C:\Users\Owner\Downloads\landfill-landsca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828800"/>
            <a:ext cx="38100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 smtClean="0">
                <a:solidFill>
                  <a:schemeClr val="accent1"/>
                </a:solidFill>
              </a:rPr>
              <a:t>HAZARDOUS WASTE</a:t>
            </a:r>
          </a:p>
          <a:p>
            <a:endParaRPr lang="en-US" sz="3200" b="1" i="1" u="sng" dirty="0" smtClean="0">
              <a:solidFill>
                <a:schemeClr val="accent1"/>
              </a:solidFill>
            </a:endParaRPr>
          </a:p>
          <a:p>
            <a:pPr lvl="1"/>
            <a:r>
              <a:rPr lang="en-US" sz="2900" dirty="0" smtClean="0"/>
              <a:t>A substance that is explosive, corrosive, highly reactive, or toxic to humans or other life forms</a:t>
            </a:r>
            <a:endParaRPr lang="en-US" sz="2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Owner\Downloads\che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6498167" cy="487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AIR POLLUTION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contamination of the earth’s atmosphere by substances that pose a health threat to living things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 smtClean="0">
                <a:solidFill>
                  <a:srgbClr val="800080"/>
                </a:solidFill>
              </a:rPr>
              <a:t>DEFORESTATION</a:t>
            </a:r>
          </a:p>
          <a:p>
            <a:endParaRPr lang="en-US" sz="3200" b="1" i="1" u="sng" dirty="0" smtClean="0">
              <a:solidFill>
                <a:srgbClr val="800080"/>
              </a:solidFill>
            </a:endParaRPr>
          </a:p>
          <a:p>
            <a:r>
              <a:rPr lang="en-US" sz="3200" dirty="0" smtClean="0"/>
              <a:t>Destruction of forests</a:t>
            </a:r>
            <a:endParaRPr lang="en-US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Owner\Downloads\20070511_deforestati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3810000" cy="359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 descr="C:\Users\Owner\Downloads\environment_deforest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86000"/>
            <a:ext cx="3886200" cy="3575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 smtClean="0">
                <a:solidFill>
                  <a:schemeClr val="accent4">
                    <a:lumMod val="50000"/>
                  </a:schemeClr>
                </a:solidFill>
              </a:rPr>
              <a:t>URBAN SPRAWL</a:t>
            </a:r>
          </a:p>
          <a:p>
            <a:endParaRPr lang="en-US" sz="3200" b="1" i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3200" dirty="0" smtClean="0"/>
              <a:t>The spreading of city development onto undeveloped land</a:t>
            </a:r>
            <a:endParaRPr 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Owner\Downloads\urban-sprawl-florid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0" y="1719262"/>
            <a:ext cx="6985000" cy="463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WASTEWATER</a:t>
            </a:r>
          </a:p>
          <a:p>
            <a:endParaRPr lang="en-US" sz="3200" b="1" i="1" u="sng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Used water that comes from homes, communities, farms, and businesses</a:t>
            </a: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Owner\Downloads\wastewat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664" y="1828800"/>
            <a:ext cx="3276600" cy="433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 descr="C:\Users\Owner\Downloads\Waste709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0810" y="1905000"/>
            <a:ext cx="4081206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latin typeface="Aharoni" pitchFamily="2" charset="-79"/>
                <a:cs typeface="Aharoni" pitchFamily="2" charset="-79"/>
              </a:rPr>
              <a:t>OTHER SOURCES OF WATER POLLUTION</a:t>
            </a:r>
            <a:endParaRPr lang="en-US" b="1" i="1" u="sng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b="1" dirty="0" smtClean="0"/>
              <a:t>SEDIMENT</a:t>
            </a:r>
          </a:p>
          <a:p>
            <a:pPr lvl="2"/>
            <a:r>
              <a:rPr lang="en-US" sz="2800" dirty="0" smtClean="0"/>
              <a:t>From land erosion can destroy aquatic ecosystems and clog lakes, streams, channels, and harbors</a:t>
            </a:r>
          </a:p>
          <a:p>
            <a:r>
              <a:rPr lang="en-US" sz="3600" b="1" dirty="0" smtClean="0"/>
              <a:t>OIL</a:t>
            </a:r>
          </a:p>
          <a:p>
            <a:pPr lvl="2"/>
            <a:r>
              <a:rPr lang="en-US" sz="2800" dirty="0" smtClean="0"/>
              <a:t>Some comes from the cleaning of oil tankers and from offshore drilling sites.  Problems are also from when people dump motor oil or household chemicals down storm drains</a:t>
            </a:r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 Gulf Thick with Life -- and Oil.mpg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0" y="685800"/>
            <a:ext cx="7315200" cy="5637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5362" name="Picture 2" descr="C:\Users\Owner\Downloads\1200_EROSION_MAIN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6400799" cy="51815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Owner\Downloads\oilpollution_image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42672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 descr="C:\Users\Owner\Downloads\prestige_oil_spill_vict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828800"/>
            <a:ext cx="38862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en-US" b="1" i="1" u="sng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FIVE COMMON AIR POLLUTANTS</a:t>
            </a:r>
            <a:endParaRPr lang="en-US" b="1" i="1" u="sng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066800"/>
          <a:ext cx="7467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u="sng" dirty="0" smtClean="0">
                <a:solidFill>
                  <a:schemeClr val="bg2">
                    <a:lumMod val="75000"/>
                  </a:schemeClr>
                </a:solidFill>
              </a:rPr>
              <a:t>WHAT CAN YOU DO TO HELP??</a:t>
            </a:r>
            <a:endParaRPr lang="en-US" sz="3600" b="1" i="1" u="sng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1-  Recycle</a:t>
            </a:r>
          </a:p>
          <a:p>
            <a:endParaRPr lang="en-US" b="1" dirty="0" smtClean="0"/>
          </a:p>
          <a:p>
            <a:r>
              <a:rPr lang="en-US" b="1" dirty="0" smtClean="0"/>
              <a:t>2-  Dispose of all materials properly</a:t>
            </a:r>
          </a:p>
          <a:p>
            <a:endParaRPr lang="en-US" b="1" dirty="0" smtClean="0"/>
          </a:p>
          <a:p>
            <a:r>
              <a:rPr lang="en-US" b="1" dirty="0" smtClean="0"/>
              <a:t>3-  Follow directions when using chemicals such as cleaning products and pesticides</a:t>
            </a:r>
          </a:p>
          <a:p>
            <a:endParaRPr lang="en-US" b="1" dirty="0" smtClean="0"/>
          </a:p>
          <a:p>
            <a:r>
              <a:rPr lang="en-US" b="1" dirty="0" smtClean="0"/>
              <a:t>4-  Reduce water usage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 smtClean="0">
                <a:solidFill>
                  <a:srgbClr val="FF6600"/>
                </a:solidFill>
              </a:rPr>
              <a:t>CONSERVATION</a:t>
            </a:r>
          </a:p>
          <a:p>
            <a:endParaRPr lang="en-US" sz="3200" b="1" i="1" u="sng" dirty="0" smtClean="0">
              <a:solidFill>
                <a:srgbClr val="FF6600"/>
              </a:solidFill>
            </a:endParaRPr>
          </a:p>
          <a:p>
            <a:pPr lvl="2"/>
            <a:r>
              <a:rPr lang="en-US" sz="2600" dirty="0" smtClean="0"/>
              <a:t>The protection and preservation of the environment by managing natural resources to prevent abuse, destruction, and neglect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>
                <a:latin typeface="Algerian" pitchFamily="82" charset="0"/>
              </a:rPr>
              <a:t>HEATING AND COOLING</a:t>
            </a:r>
            <a:endParaRPr lang="en-US" b="1" i="1" u="sng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Seal leaks around doors, windows, and electrical sockets to prevent heated and cooled air from escaping</a:t>
            </a:r>
          </a:p>
          <a:p>
            <a:endParaRPr lang="en-US" dirty="0" smtClean="0"/>
          </a:p>
          <a:p>
            <a:r>
              <a:rPr lang="en-US" dirty="0" smtClean="0"/>
              <a:t>During heating season, wear an extra layer of clothing instead of turning up the thermostat.  (68 degrees)</a:t>
            </a:r>
          </a:p>
          <a:p>
            <a:endParaRPr lang="en-US" dirty="0" smtClean="0"/>
          </a:p>
          <a:p>
            <a:r>
              <a:rPr lang="en-US" dirty="0" smtClean="0"/>
              <a:t>Keep thermostat at 78 degrees during air-conditioning season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>
                <a:solidFill>
                  <a:schemeClr val="accent3">
                    <a:lumMod val="75000"/>
                  </a:schemeClr>
                </a:solidFill>
                <a:latin typeface="Bauhaus 93" pitchFamily="82" charset="0"/>
              </a:rPr>
              <a:t>WATER CONSERVATION</a:t>
            </a:r>
            <a:endParaRPr lang="en-US" b="1" i="1" u="sng" dirty="0">
              <a:solidFill>
                <a:schemeClr val="accent3">
                  <a:lumMod val="75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Wash clothes in warm or cold water.  Accumulate a full load before washing laundry or running the dishwasher.</a:t>
            </a:r>
          </a:p>
          <a:p>
            <a:endParaRPr lang="en-US" dirty="0" smtClean="0"/>
          </a:p>
          <a:p>
            <a:r>
              <a:rPr lang="en-US" dirty="0" smtClean="0"/>
              <a:t>Fix leaky faucets, and never let the water run unnecessarily.  Turning off the water while brushing your teeth or shave can save 4.5 gallons of water per minute.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>
                <a:solidFill>
                  <a:srgbClr val="006600"/>
                </a:solidFill>
                <a:latin typeface="Copperplate Gothic Bold" pitchFamily="34" charset="0"/>
              </a:rPr>
              <a:t>LIGHTING AND APPLIANCES</a:t>
            </a:r>
            <a:endParaRPr lang="en-US" b="1" i="1" u="sng" dirty="0">
              <a:solidFill>
                <a:srgbClr val="006600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Replace traditional </a:t>
            </a:r>
            <a:r>
              <a:rPr lang="en-US" dirty="0" err="1" smtClean="0"/>
              <a:t>lightbulbs</a:t>
            </a:r>
            <a:r>
              <a:rPr lang="en-US" dirty="0" smtClean="0"/>
              <a:t> with fluorescent bulbs.</a:t>
            </a:r>
          </a:p>
          <a:p>
            <a:r>
              <a:rPr lang="en-US" dirty="0" smtClean="0"/>
              <a:t>Switch off lights when you leave a room</a:t>
            </a:r>
          </a:p>
          <a:p>
            <a:r>
              <a:rPr lang="en-US" dirty="0" smtClean="0"/>
              <a:t>Turn off </a:t>
            </a:r>
            <a:r>
              <a:rPr lang="en-US" dirty="0" err="1" smtClean="0"/>
              <a:t>tv’s</a:t>
            </a:r>
            <a:r>
              <a:rPr lang="en-US" dirty="0" smtClean="0"/>
              <a:t>, radios, computers, and other appliances when not in use</a:t>
            </a:r>
          </a:p>
          <a:p>
            <a:r>
              <a:rPr lang="en-US" dirty="0" smtClean="0"/>
              <a:t>Use a microwave or toaster oven instead of a conventional oven when cooking a small amount of food</a:t>
            </a:r>
          </a:p>
          <a:p>
            <a:r>
              <a:rPr lang="en-US" dirty="0" smtClean="0"/>
              <a:t>Don’t preheat oven for longer than necessary.  Avoid opening the oven door unnecessarily while the appliance is in use.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i="1" u="sng" dirty="0" smtClean="0">
                <a:solidFill>
                  <a:schemeClr val="accent2"/>
                </a:solidFill>
              </a:rPr>
              <a:t>PRECYCLING-</a:t>
            </a:r>
          </a:p>
          <a:p>
            <a:pPr lvl="2"/>
            <a:r>
              <a:rPr lang="en-US" sz="3000" dirty="0" smtClean="0"/>
              <a:t>Reducing waste before it is generated- (purchasing and using products wisely)</a:t>
            </a:r>
          </a:p>
          <a:p>
            <a:pPr>
              <a:buNone/>
            </a:pPr>
            <a:endParaRPr lang="en-US" sz="3600" b="1" i="1" u="sng" dirty="0" smtClean="0">
              <a:solidFill>
                <a:schemeClr val="accent2"/>
              </a:solidFill>
            </a:endParaRPr>
          </a:p>
          <a:p>
            <a:r>
              <a:rPr lang="en-US" sz="3600" b="1" i="1" u="sng" dirty="0" smtClean="0">
                <a:solidFill>
                  <a:schemeClr val="accent2"/>
                </a:solidFill>
              </a:rPr>
              <a:t>RECYCLING-</a:t>
            </a:r>
          </a:p>
          <a:p>
            <a:pPr lvl="2"/>
            <a:r>
              <a:rPr lang="en-US" sz="3000" dirty="0" smtClean="0"/>
              <a:t>The processing of waste materials so that they can be used again</a:t>
            </a:r>
            <a:endParaRPr lang="en-US" sz="3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0033CC"/>
                </a:solidFill>
                <a:latin typeface="Goudy Stout" pitchFamily="18" charset="0"/>
              </a:rPr>
              <a:t>TIPS FOR RECYCLING AND REDUCING WASTES</a:t>
            </a:r>
            <a:endParaRPr lang="en-US" b="1" i="1" u="sng" dirty="0">
              <a:solidFill>
                <a:srgbClr val="0033CC"/>
              </a:solidFill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334000"/>
          </a:xfrm>
        </p:spPr>
        <p:txBody>
          <a:bodyPr/>
          <a:lstStyle/>
          <a:p>
            <a:r>
              <a:rPr lang="en-US" dirty="0" smtClean="0"/>
              <a:t>Aluminum-</a:t>
            </a:r>
          </a:p>
          <a:p>
            <a:pPr lvl="1"/>
            <a:r>
              <a:rPr lang="en-US" sz="1800" dirty="0" smtClean="0"/>
              <a:t>Rinse aluminum and crush cans</a:t>
            </a:r>
          </a:p>
          <a:p>
            <a:r>
              <a:rPr lang="en-US" dirty="0" smtClean="0"/>
              <a:t>Cardboard-</a:t>
            </a:r>
          </a:p>
          <a:p>
            <a:pPr lvl="2"/>
            <a:r>
              <a:rPr lang="en-US" dirty="0" smtClean="0"/>
              <a:t>Flatten cardboard</a:t>
            </a:r>
          </a:p>
          <a:p>
            <a:r>
              <a:rPr lang="en-US" dirty="0" smtClean="0"/>
              <a:t>Glass-</a:t>
            </a:r>
          </a:p>
          <a:p>
            <a:pPr lvl="2"/>
            <a:r>
              <a:rPr lang="en-US" dirty="0" smtClean="0"/>
              <a:t>Rinse </a:t>
            </a:r>
          </a:p>
          <a:p>
            <a:r>
              <a:rPr lang="en-US" dirty="0" smtClean="0"/>
              <a:t>Plastics-</a:t>
            </a:r>
          </a:p>
          <a:p>
            <a:pPr lvl="2"/>
            <a:r>
              <a:rPr lang="en-US" dirty="0" smtClean="0"/>
              <a:t>Look for code on container.  Most recyclers take those marked 1, 2, or 3.</a:t>
            </a:r>
          </a:p>
          <a:p>
            <a:r>
              <a:rPr lang="en-US" dirty="0" smtClean="0"/>
              <a:t>Newspapers-</a:t>
            </a:r>
          </a:p>
          <a:p>
            <a:pPr lvl="2"/>
            <a:r>
              <a:rPr lang="en-US" dirty="0" smtClean="0"/>
              <a:t>Stack newspapers and tie in bundles</a:t>
            </a:r>
          </a:p>
          <a:p>
            <a:r>
              <a:rPr lang="en-US" dirty="0" smtClean="0"/>
              <a:t>Glossy paper-</a:t>
            </a:r>
          </a:p>
          <a:p>
            <a:pPr lvl="2"/>
            <a:r>
              <a:rPr lang="en-US" dirty="0" smtClean="0"/>
              <a:t>Contact services that help you remove your name from mailing lists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OZONE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gas composed of three oxygen atoms.</a:t>
            </a:r>
          </a:p>
          <a:p>
            <a:pPr lvl="1"/>
            <a:r>
              <a:rPr lang="en-US" b="1" dirty="0" smtClean="0"/>
              <a:t>SMOG</a:t>
            </a:r>
            <a:r>
              <a:rPr lang="en-US" dirty="0" smtClean="0"/>
              <a:t>-  a yellowish-brown haze that forms when sunlight reacts with air pollution</a:t>
            </a:r>
            <a:endParaRPr lang="en-US" b="1" dirty="0"/>
          </a:p>
        </p:txBody>
      </p:sp>
      <p:pic>
        <p:nvPicPr>
          <p:cNvPr id="1026" name="Picture 2" descr="C:\Users\Owner\Downloads\LA-smog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0"/>
            <a:ext cx="64770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PARTICULATE MATTER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general term for particles such as dust, dirt, soot, smoke, mold, or liquid droplets that are found in the air.</a:t>
            </a:r>
            <a:endParaRPr lang="en-US" dirty="0"/>
          </a:p>
        </p:txBody>
      </p:sp>
      <p:pic>
        <p:nvPicPr>
          <p:cNvPr id="2050" name="Picture 2" descr="C:\Users\Owner\Downloads\090213111441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819400"/>
            <a:ext cx="5715000" cy="3800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CARBON MONOXIDE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colorless, odorless gas that contains carbon and oxygen.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SULFUR DIOXIDE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gas made up of sulfur and oxygen.  It dissolves in water to form an acid, and reacts with other gases in the air to form sulfates</a:t>
            </a:r>
            <a:endParaRPr lang="en-US" dirty="0"/>
          </a:p>
        </p:txBody>
      </p:sp>
      <p:pic>
        <p:nvPicPr>
          <p:cNvPr id="3074" name="Picture 2" descr="C:\Users\Owner\Downloads\fourpeaked-volca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0"/>
            <a:ext cx="6350000" cy="3397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NITROGEN OXIDES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general term for a group of highly reactive gases that contain varying amounts of nitrogen and oxygen.</a:t>
            </a:r>
            <a:endParaRPr lang="en-US" dirty="0"/>
          </a:p>
        </p:txBody>
      </p:sp>
      <p:pic>
        <p:nvPicPr>
          <p:cNvPr id="4098" name="Picture 2" descr="C:\Users\Owner\Downloads\PowerStationSteamC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895600"/>
            <a:ext cx="66548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Rockwell Extra Bold" pitchFamily="18" charset="0"/>
              </a:rPr>
              <a:t>AIR QUALITY INDEX (</a:t>
            </a:r>
            <a:r>
              <a:rPr lang="en-US" b="1" i="1" dirty="0" err="1" smtClean="0">
                <a:latin typeface="Rockwell Extra Bold" pitchFamily="18" charset="0"/>
              </a:rPr>
              <a:t>aqi</a:t>
            </a:r>
            <a:r>
              <a:rPr lang="en-US" b="1" i="1" dirty="0" smtClean="0">
                <a:latin typeface="Rockwell Extra Bold" pitchFamily="18" charset="0"/>
              </a:rPr>
              <a:t>)</a:t>
            </a:r>
            <a:endParaRPr lang="en-US" b="1" i="1" dirty="0"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index for reporting daily air quality</a:t>
            </a:r>
            <a:endParaRPr lang="en-US" dirty="0"/>
          </a:p>
        </p:txBody>
      </p:sp>
      <p:pic>
        <p:nvPicPr>
          <p:cNvPr id="5122" name="Picture 2" descr="C:\Users\Owner\Downloads\AQ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72390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143</TotalTime>
  <Words>678</Words>
  <Application>Microsoft Office PowerPoint</Application>
  <PresentationFormat>On-screen Show (4:3)</PresentationFormat>
  <Paragraphs>137</Paragraphs>
  <Slides>36</Slides>
  <Notes>36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Oriel</vt:lpstr>
      <vt:lpstr>ENVIRONMENTAL HEALTH</vt:lpstr>
      <vt:lpstr>AIR POLLUTION</vt:lpstr>
      <vt:lpstr>FIVE COMMON AIR POLLUTANTS</vt:lpstr>
      <vt:lpstr>OZONE</vt:lpstr>
      <vt:lpstr>PARTICULATE MATTER</vt:lpstr>
      <vt:lpstr>CARBON MONOXIDE</vt:lpstr>
      <vt:lpstr>SULFUR DIOXIDE</vt:lpstr>
      <vt:lpstr>NITROGEN OXIDES</vt:lpstr>
      <vt:lpstr>AIR QUALITY INDEX (aqi)</vt:lpstr>
      <vt:lpstr>Slide 10</vt:lpstr>
      <vt:lpstr>Slide 11</vt:lpstr>
      <vt:lpstr>Slide 12</vt:lpstr>
      <vt:lpstr>Slide 13</vt:lpstr>
      <vt:lpstr>Slide 14</vt:lpstr>
      <vt:lpstr>DECIBEL LEVELS OF COMMON SOUNDS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OTHER SOURCES OF WATER POLLUTION</vt:lpstr>
      <vt:lpstr>Slide 27</vt:lpstr>
      <vt:lpstr>Slide 28</vt:lpstr>
      <vt:lpstr>Slide 29</vt:lpstr>
      <vt:lpstr>WHAT CAN YOU DO TO HELP??</vt:lpstr>
      <vt:lpstr>Slide 31</vt:lpstr>
      <vt:lpstr>HEATING AND COOLING</vt:lpstr>
      <vt:lpstr>WATER CONSERVATION</vt:lpstr>
      <vt:lpstr>LIGHTING AND APPLIANCES</vt:lpstr>
      <vt:lpstr>Slide 35</vt:lpstr>
      <vt:lpstr>TIPS FOR RECYCLING AND REDUCING WASTES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HEALTH</dc:title>
  <dc:creator>Owner</dc:creator>
  <cp:lastModifiedBy>kparker</cp:lastModifiedBy>
  <cp:revision>20</cp:revision>
  <dcterms:created xsi:type="dcterms:W3CDTF">2009-08-16T02:11:50Z</dcterms:created>
  <dcterms:modified xsi:type="dcterms:W3CDTF">2010-07-03T23:28:37Z</dcterms:modified>
</cp:coreProperties>
</file>