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85879-611D-4F98-9404-5E7BA4B3CA03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C0246-6493-4DCC-BFF1-C95DFBC1B1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C0246-6493-4DCC-BFF1-C95DFBC1B1C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816E-4778-40A6-9E3B-FBEBC611151F}" type="datetimeFigureOut">
              <a:rPr lang="en-US" smtClean="0"/>
              <a:pPr/>
              <a:t>6/25/2010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612B-2D17-4755-ABD6-A0BED375D5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/>
              <a:t>COMMUNICABLE DISEASES</a:t>
            </a:r>
            <a:endParaRPr lang="en-US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TOXIN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that kills cells or interferes with their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C000"/>
                </a:solidFill>
              </a:rPr>
              <a:t>DISEASES BY TYPE OF PATHOGEN</a:t>
            </a:r>
            <a:endParaRPr lang="en-US" b="1" i="1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VIRUSES</a:t>
            </a:r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Common cold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Flu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Polio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Mono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Aids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Chicken pox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Rabies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Herpes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BACTERIA</a:t>
            </a:r>
          </a:p>
          <a:p>
            <a:pPr lvl="1"/>
            <a:r>
              <a:rPr lang="en-US" b="1" dirty="0" smtClean="0"/>
              <a:t>Strep throat</a:t>
            </a:r>
          </a:p>
          <a:p>
            <a:pPr lvl="1"/>
            <a:r>
              <a:rPr lang="en-US" b="1" dirty="0" smtClean="0"/>
              <a:t>Tuberculosis</a:t>
            </a:r>
          </a:p>
          <a:p>
            <a:pPr lvl="1"/>
            <a:r>
              <a:rPr lang="en-US" b="1" dirty="0" smtClean="0"/>
              <a:t>Gonorrhea</a:t>
            </a:r>
          </a:p>
          <a:p>
            <a:pPr lvl="1"/>
            <a:r>
              <a:rPr lang="en-US" b="1" dirty="0" smtClean="0"/>
              <a:t>Lyme disease</a:t>
            </a:r>
          </a:p>
          <a:p>
            <a:pPr lvl="1"/>
            <a:r>
              <a:rPr lang="en-US" b="1" dirty="0" smtClean="0"/>
              <a:t>Pinkeye</a:t>
            </a:r>
          </a:p>
          <a:p>
            <a:pPr lvl="1"/>
            <a:r>
              <a:rPr lang="en-US" b="1" dirty="0" smtClean="0"/>
              <a:t>Meningitis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FUNGI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Athlete’s foot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Ringworm</a:t>
            </a:r>
          </a:p>
          <a:p>
            <a:pPr lvl="1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B0F0"/>
                </a:solidFill>
              </a:rPr>
              <a:t>PROTOZOANS</a:t>
            </a:r>
          </a:p>
          <a:p>
            <a:pPr lvl="1"/>
            <a:r>
              <a:rPr lang="en-US" sz="3600" b="1" dirty="0" smtClean="0">
                <a:solidFill>
                  <a:srgbClr val="00B0F0"/>
                </a:solidFill>
              </a:rPr>
              <a:t>Malaria</a:t>
            </a:r>
          </a:p>
          <a:p>
            <a:pPr lvl="1"/>
            <a:r>
              <a:rPr lang="en-US" sz="3600" b="1" dirty="0" smtClean="0">
                <a:solidFill>
                  <a:srgbClr val="00B0F0"/>
                </a:solidFill>
              </a:rPr>
              <a:t>Amoebic dysentery</a:t>
            </a:r>
          </a:p>
          <a:p>
            <a:pPr lvl="1"/>
            <a:r>
              <a:rPr lang="en-US" sz="3600" b="1" dirty="0" smtClean="0">
                <a:solidFill>
                  <a:srgbClr val="00B0F0"/>
                </a:solidFill>
              </a:rPr>
              <a:t>Sleeping sickness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HOW COMMUNICABLE DISEASES ARE TRANSMITTED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DIRECT CONTACT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By an infected person or animal or with something in the environment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Examples: touching, biting, kissing, and sexual contact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INDIRECT CONTACT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Contaminated objects- someone with a cold sneezes onto a table or into his/her hand and then touches the table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Vectors- an organism, usually an arthropod, such as a tick, that carries and transmits pathogens to humans or other animals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Water and food- salmonella, bacteria in undercooked poultry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>
                <a:solidFill>
                  <a:srgbClr val="FF0066"/>
                </a:solidFill>
              </a:rPr>
              <a:t>PREVENTING THE SPREAD OF DISEASE</a:t>
            </a:r>
            <a:endParaRPr lang="en-US" b="1" u="sng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Washing hands</a:t>
            </a:r>
          </a:p>
          <a:p>
            <a:r>
              <a:rPr lang="en-US" dirty="0" smtClean="0"/>
              <a:t>Avoid sexual contact</a:t>
            </a:r>
          </a:p>
          <a:p>
            <a:r>
              <a:rPr lang="en-US" dirty="0" smtClean="0"/>
              <a:t>Avoid contact with people who are ill</a:t>
            </a:r>
          </a:p>
          <a:p>
            <a:r>
              <a:rPr lang="en-US" dirty="0" smtClean="0"/>
              <a:t>Avoid sharing utensils</a:t>
            </a:r>
          </a:p>
          <a:p>
            <a:r>
              <a:rPr lang="en-US" dirty="0" smtClean="0"/>
              <a:t>Prepare and store food safely</a:t>
            </a:r>
          </a:p>
          <a:p>
            <a:r>
              <a:rPr lang="en-US" dirty="0" smtClean="0"/>
              <a:t>Be sure you are vaccinated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00B050"/>
                </a:solidFill>
              </a:rPr>
              <a:t>IMMUNE SYSTEM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network of cells, tissues, organs, and chemicals that fights off pathogens</a:t>
            </a:r>
          </a:p>
          <a:p>
            <a:endParaRPr lang="en-US" dirty="0"/>
          </a:p>
          <a:p>
            <a:r>
              <a:rPr lang="en-US" u="sng" dirty="0" smtClean="0"/>
              <a:t>INFLAMMATORY RESPONSE-</a:t>
            </a:r>
          </a:p>
          <a:p>
            <a:pPr lvl="1"/>
            <a:r>
              <a:rPr lang="en-US" dirty="0" smtClean="0"/>
              <a:t>A reaction to tissue damage caused by injury or infection</a:t>
            </a:r>
          </a:p>
          <a:p>
            <a:endParaRPr lang="en-US" u="sng" dirty="0"/>
          </a:p>
          <a:p>
            <a:r>
              <a:rPr lang="en-US" u="sng" dirty="0" smtClean="0"/>
              <a:t>PHAGOCYTE-</a:t>
            </a:r>
          </a:p>
          <a:p>
            <a:pPr lvl="1"/>
            <a:r>
              <a:rPr lang="en-US" dirty="0" smtClean="0"/>
              <a:t>A white blood cell that attacks invading pathogens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ELEMENTS THAT WORK TOGETHER AS YOUR BODY’S FIRST LINE OF DEFENSE TO PREVENT PATHOGENS FROM ENTERING AND CAUSING DISEASE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SKIN</a:t>
            </a:r>
          </a:p>
          <a:p>
            <a:r>
              <a:rPr lang="en-US" b="1" dirty="0" smtClean="0"/>
              <a:t>TEARS AND SALIVA</a:t>
            </a:r>
          </a:p>
          <a:p>
            <a:r>
              <a:rPr lang="en-US" b="1" dirty="0" smtClean="0"/>
              <a:t>MUCOUS MEMBRANES</a:t>
            </a:r>
          </a:p>
          <a:p>
            <a:r>
              <a:rPr lang="en-US" b="1" dirty="0" smtClean="0"/>
              <a:t>CILIA</a:t>
            </a:r>
          </a:p>
          <a:p>
            <a:r>
              <a:rPr lang="en-US" b="1" dirty="0" smtClean="0"/>
              <a:t>GASTRIC JUICE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COMMUNICABLE DISEASE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2D050"/>
                </a:solidFill>
              </a:rPr>
              <a:t>A disease that is spread from one living thing to another or through the environment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ANTIGEN</a:t>
            </a:r>
            <a:endParaRPr lang="en-US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that is capable of triggering an immune response</a:t>
            </a:r>
          </a:p>
          <a:p>
            <a:endParaRPr lang="en-US" dirty="0"/>
          </a:p>
          <a:p>
            <a:r>
              <a:rPr lang="en-US" dirty="0" smtClean="0"/>
              <a:t>IMMUNITY-</a:t>
            </a:r>
          </a:p>
          <a:p>
            <a:pPr lvl="1"/>
            <a:r>
              <a:rPr lang="en-US" dirty="0" smtClean="0"/>
              <a:t>The state of being protected against a particular disease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LYMPHOCYTES</a:t>
            </a:r>
            <a:endParaRPr lang="en-US" b="1" u="sng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specialized white blood cell that coordinates and performs many of the functions of specific immunity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smtClean="0"/>
              <a:t>TYPES:   T cells and B cells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92D050"/>
                </a:solidFill>
              </a:rPr>
              <a:t>VACCINE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preparation of dead or weakened pathogens that are introduced into the body to stimulate an immune response</a:t>
            </a:r>
            <a:endParaRPr lang="en-US" dirty="0"/>
          </a:p>
        </p:txBody>
      </p:sp>
      <p:pic>
        <p:nvPicPr>
          <p:cNvPr id="7170" name="Picture 2" descr="C:\Users\Owner\Downloads\151107vacc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76600"/>
            <a:ext cx="3933825" cy="3048000"/>
          </a:xfrm>
          <a:prstGeom prst="rect">
            <a:avLst/>
          </a:prstGeom>
          <a:noFill/>
        </p:spPr>
      </p:pic>
      <p:pic>
        <p:nvPicPr>
          <p:cNvPr id="7171" name="Picture 3" descr="C:\Users\Owner\Downloads\1966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276600"/>
            <a:ext cx="3962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CARE OF THE IMMUNE SYSTEM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Follow a sensible eating plan to maintain your overall health and keep your immune system strong</a:t>
            </a:r>
          </a:p>
          <a:p>
            <a:r>
              <a:rPr lang="en-US" dirty="0" smtClean="0"/>
              <a:t>Get plenty of rest</a:t>
            </a:r>
          </a:p>
          <a:p>
            <a:r>
              <a:rPr lang="en-US" dirty="0" smtClean="0"/>
              <a:t>Get about an hour of physical activity each day</a:t>
            </a:r>
          </a:p>
          <a:p>
            <a:r>
              <a:rPr lang="en-US" dirty="0" smtClean="0"/>
              <a:t>Avoid sharing personal items such as towels, toothbrushes, hairbrushes, or makeup</a:t>
            </a:r>
          </a:p>
          <a:p>
            <a:r>
              <a:rPr lang="en-US" dirty="0" smtClean="0"/>
              <a:t>Avoid tobacco, alcohol, and other drugs</a:t>
            </a:r>
          </a:p>
          <a:p>
            <a:r>
              <a:rPr lang="en-US" dirty="0" smtClean="0"/>
              <a:t>Avoid sexual contact</a:t>
            </a:r>
          </a:p>
          <a:p>
            <a:r>
              <a:rPr lang="en-US" dirty="0" smtClean="0"/>
              <a:t>Keep your immunizations up to date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C000"/>
                </a:solidFill>
              </a:rPr>
              <a:t>VACCINES TO AID THE BODY’S DEFENSES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Live-virus vaccines</a:t>
            </a:r>
          </a:p>
          <a:p>
            <a:pPr lvl="1"/>
            <a:r>
              <a:rPr lang="en-US" dirty="0" smtClean="0"/>
              <a:t>Grown under lab conditions (measles, mumps, chickenpox)</a:t>
            </a:r>
          </a:p>
          <a:p>
            <a:r>
              <a:rPr lang="en-US" dirty="0" smtClean="0"/>
              <a:t>Killed-virus vaccines</a:t>
            </a:r>
          </a:p>
          <a:p>
            <a:pPr lvl="1"/>
            <a:r>
              <a:rPr lang="en-US" dirty="0" smtClean="0"/>
              <a:t>Dead pathogens that stimulates an immune response (flu shots, rabies, hepatitis A)</a:t>
            </a:r>
          </a:p>
          <a:p>
            <a:r>
              <a:rPr lang="en-US" dirty="0" smtClean="0"/>
              <a:t>Toxoids</a:t>
            </a:r>
            <a:endParaRPr lang="en-US" dirty="0" smtClean="0"/>
          </a:p>
          <a:p>
            <a:pPr lvl="1"/>
            <a:r>
              <a:rPr lang="en-US" dirty="0" smtClean="0"/>
              <a:t>Inactivated toxins (tetanus, and diphtheria)</a:t>
            </a:r>
          </a:p>
          <a:p>
            <a:r>
              <a:rPr lang="en-US" dirty="0" smtClean="0"/>
              <a:t>New and second-generation vaccines</a:t>
            </a:r>
          </a:p>
          <a:p>
            <a:pPr lvl="1"/>
            <a:r>
              <a:rPr lang="en-US" dirty="0" smtClean="0"/>
              <a:t>New technologies (hepatitis B)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RESPIRATORY INFECTIONS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COLD</a:t>
            </a:r>
          </a:p>
          <a:p>
            <a:pPr lvl="2"/>
            <a:r>
              <a:rPr lang="en-US" dirty="0" smtClean="0"/>
              <a:t>Viral infection that causes inflammation of the mucous membranes that line the nose and throat</a:t>
            </a:r>
          </a:p>
          <a:p>
            <a:r>
              <a:rPr lang="en-US" dirty="0" smtClean="0"/>
              <a:t>INFLUENZA</a:t>
            </a:r>
          </a:p>
          <a:p>
            <a:pPr lvl="2"/>
            <a:r>
              <a:rPr lang="en-US" dirty="0" smtClean="0"/>
              <a:t>Flu, viral infection of the respiratory tract</a:t>
            </a:r>
          </a:p>
          <a:p>
            <a:r>
              <a:rPr lang="en-US" dirty="0" smtClean="0"/>
              <a:t>PNEUMONIA</a:t>
            </a:r>
          </a:p>
          <a:p>
            <a:pPr lvl="2"/>
            <a:r>
              <a:rPr lang="en-US" dirty="0" smtClean="0"/>
              <a:t>An infection of the lungs in which the air sacs fill with pus and other liquid</a:t>
            </a:r>
          </a:p>
          <a:p>
            <a:r>
              <a:rPr lang="en-US" dirty="0" smtClean="0"/>
              <a:t>STREP THROAT</a:t>
            </a:r>
          </a:p>
          <a:p>
            <a:pPr lvl="2"/>
            <a:r>
              <a:rPr lang="en-US" dirty="0" smtClean="0"/>
              <a:t>A bacterial infection spread by direct contact</a:t>
            </a:r>
          </a:p>
          <a:p>
            <a:r>
              <a:rPr lang="en-US" dirty="0" smtClean="0"/>
              <a:t>TUBERCULOSIS</a:t>
            </a:r>
          </a:p>
          <a:p>
            <a:pPr lvl="2"/>
            <a:r>
              <a:rPr lang="en-US" dirty="0" smtClean="0"/>
              <a:t>TB, a bacterial disease that usually attacks the lungs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HEPATITIS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Inflammation of the liver and can be caused by chemicals, including drugs or alcohol</a:t>
            </a:r>
          </a:p>
          <a:p>
            <a:pPr lvl="1"/>
            <a:endParaRPr lang="en-US" b="1" dirty="0"/>
          </a:p>
          <a:p>
            <a:pPr lvl="1"/>
            <a:r>
              <a:rPr lang="en-US" sz="3200" u="sng" dirty="0" smtClean="0"/>
              <a:t>HEPATITIS A</a:t>
            </a:r>
          </a:p>
          <a:p>
            <a:pPr lvl="3"/>
            <a:r>
              <a:rPr lang="en-US" sz="2400" dirty="0" smtClean="0"/>
              <a:t>Most commonly spread through contact with feces of an infected person</a:t>
            </a:r>
          </a:p>
          <a:p>
            <a:pPr lvl="3"/>
            <a:r>
              <a:rPr lang="en-US" sz="2400" dirty="0" smtClean="0"/>
              <a:t>Symptoms:  fever, nausea, vomiting, fatigue, jaundice</a:t>
            </a:r>
          </a:p>
          <a:p>
            <a:pPr lvl="3"/>
            <a:r>
              <a:rPr lang="en-US" sz="2400" dirty="0" smtClean="0"/>
              <a:t>Most recover completely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u="sng" dirty="0" smtClean="0"/>
              <a:t>HEPATITIS B</a:t>
            </a:r>
          </a:p>
          <a:p>
            <a:pPr lvl="2"/>
            <a:r>
              <a:rPr lang="en-US" sz="2800" dirty="0" smtClean="0"/>
              <a:t>More serious than A, is found in mostly bodily fluids of an infected person, especially blood</a:t>
            </a:r>
          </a:p>
          <a:p>
            <a:pPr lvl="2"/>
            <a:r>
              <a:rPr lang="en-US" sz="2800" dirty="0" smtClean="0"/>
              <a:t>Through sexual contact, body piercings and tattooing using contaminated needles</a:t>
            </a:r>
          </a:p>
          <a:p>
            <a:pPr lvl="2"/>
            <a:r>
              <a:rPr lang="en-US" sz="2800" dirty="0" smtClean="0"/>
              <a:t>Symptoms:  liver damage</a:t>
            </a:r>
          </a:p>
          <a:p>
            <a:pPr lvl="2"/>
            <a:r>
              <a:rPr lang="en-US" sz="2800" dirty="0" smtClean="0"/>
              <a:t>Can get a vaccine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u="sng" dirty="0" smtClean="0"/>
              <a:t>HEPATITIS C</a:t>
            </a:r>
          </a:p>
          <a:p>
            <a:pPr lvl="2"/>
            <a:r>
              <a:rPr lang="en-US" sz="3200" dirty="0" smtClean="0"/>
              <a:t>Most common chronic blood-borne infection</a:t>
            </a:r>
          </a:p>
          <a:p>
            <a:pPr lvl="2"/>
            <a:r>
              <a:rPr lang="en-US" sz="3200" dirty="0" smtClean="0"/>
              <a:t>Most often transmitted by direct contact with infected blood through contaminated needles shared by drug users</a:t>
            </a:r>
          </a:p>
          <a:p>
            <a:pPr lvl="2"/>
            <a:r>
              <a:rPr lang="en-US" sz="3200" dirty="0" smtClean="0"/>
              <a:t>Liver disease, liver cancer, liver failure</a:t>
            </a:r>
          </a:p>
          <a:p>
            <a:pPr lvl="2"/>
            <a:r>
              <a:rPr lang="en-US" sz="3200" dirty="0" smtClean="0"/>
              <a:t>No cure 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u="sng" dirty="0" smtClean="0"/>
              <a:t>EMERGING INFECTION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A communicable disease whose incidence in humans has increased within the past two decades or threatens to increase in the near future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CHICKEN POX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Owner\Downloads\toddler_with_chickenpoxs_250_32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50292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</a:rPr>
              <a:t>FACTORS THAT ARE CONTRIBUTING TO THE DEVELOPMENT OF EMERGING FACTORS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Transport across boarders</a:t>
            </a:r>
          </a:p>
          <a:p>
            <a:r>
              <a:rPr lang="en-US" dirty="0" smtClean="0"/>
              <a:t>Population movement</a:t>
            </a:r>
          </a:p>
          <a:p>
            <a:r>
              <a:rPr lang="en-US" dirty="0" smtClean="0"/>
              <a:t>Resistance to antibiotics</a:t>
            </a:r>
          </a:p>
          <a:p>
            <a:r>
              <a:rPr lang="en-US" dirty="0" smtClean="0"/>
              <a:t>Changes in food technology</a:t>
            </a:r>
          </a:p>
          <a:p>
            <a:r>
              <a:rPr lang="en-US" dirty="0" smtClean="0"/>
              <a:t>Agents of bioterrorism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Owner\Downloads\Infection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8534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Owner\Downloads\communicabl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799" y="2066464"/>
            <a:ext cx="5803213" cy="38009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PATHOGEN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organism that causes disease</a:t>
            </a:r>
            <a:endParaRPr lang="en-US" dirty="0"/>
          </a:p>
        </p:txBody>
      </p:sp>
      <p:pic>
        <p:nvPicPr>
          <p:cNvPr id="3074" name="Picture 2" descr="C:\Users\Owner\Downloads\pathogen 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971800"/>
            <a:ext cx="49530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INFECTION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condition that  occurs when pathogens enter the body, multiply, and damage body cells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STAPH</a:t>
            </a:r>
            <a:endParaRPr lang="en-US" dirty="0"/>
          </a:p>
        </p:txBody>
      </p:sp>
      <p:pic>
        <p:nvPicPr>
          <p:cNvPr id="4098" name="Picture 2" descr="C:\Users\Owner\Downloads\staph_infe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743200"/>
            <a:ext cx="4572000" cy="2875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F0"/>
                </a:solidFill>
              </a:rPr>
              <a:t>VIRUSES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Pieces of genetic material surrounded by a protein coat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122" name="Picture 2" descr="C:\Users\Owner\Downloads\13-04_SizesOfViruses_0_L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14400"/>
            <a:ext cx="83058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BACTERIA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Single-celled microorganisms </a:t>
            </a:r>
            <a:endParaRPr lang="en-US" dirty="0"/>
          </a:p>
        </p:txBody>
      </p:sp>
      <p:pic>
        <p:nvPicPr>
          <p:cNvPr id="6146" name="Picture 2" descr="C:\Users\Owner\Downloads\bacteria_c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86000"/>
            <a:ext cx="6096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729</Words>
  <Application>Microsoft Office PowerPoint</Application>
  <PresentationFormat>On-screen Show (4:3)</PresentationFormat>
  <Paragraphs>168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COMMUNICABLE DISEASES</vt:lpstr>
      <vt:lpstr>COMMUNICABLE DISEASE</vt:lpstr>
      <vt:lpstr>CHICKEN POX</vt:lpstr>
      <vt:lpstr>Slide 4</vt:lpstr>
      <vt:lpstr>PATHOGEN</vt:lpstr>
      <vt:lpstr>INFECTION</vt:lpstr>
      <vt:lpstr>VIRUSES</vt:lpstr>
      <vt:lpstr>Slide 8</vt:lpstr>
      <vt:lpstr>BACTERIA</vt:lpstr>
      <vt:lpstr>TOXIN</vt:lpstr>
      <vt:lpstr>DISEASES BY TYPE OF PATHOGEN</vt:lpstr>
      <vt:lpstr>Slide 12</vt:lpstr>
      <vt:lpstr>Slide 13</vt:lpstr>
      <vt:lpstr>Slide 14</vt:lpstr>
      <vt:lpstr>HOW COMMUNICABLE DISEASES ARE TRANSMITTED</vt:lpstr>
      <vt:lpstr>Slide 16</vt:lpstr>
      <vt:lpstr>PREVENTING THE SPREAD OF DISEASE</vt:lpstr>
      <vt:lpstr>IMMUNE SYSTEM</vt:lpstr>
      <vt:lpstr>ELEMENTS THAT WORK TOGETHER AS YOUR BODY’S FIRST LINE OF DEFENSE TO PREVENT PATHOGENS FROM ENTERING AND CAUSING DISEASE</vt:lpstr>
      <vt:lpstr>ANTIGEN</vt:lpstr>
      <vt:lpstr>LYMPHOCYTES</vt:lpstr>
      <vt:lpstr>VACCINE</vt:lpstr>
      <vt:lpstr>CARE OF THE IMMUNE SYSTEM</vt:lpstr>
      <vt:lpstr>VACCINES TO AID THE BODY’S DEFENSES</vt:lpstr>
      <vt:lpstr>RESPIRATORY INFECTIONS</vt:lpstr>
      <vt:lpstr>HEPATITIS</vt:lpstr>
      <vt:lpstr>Slide 27</vt:lpstr>
      <vt:lpstr>Slide 28</vt:lpstr>
      <vt:lpstr>EMERGING INFECTION</vt:lpstr>
      <vt:lpstr>FACTORS THAT ARE CONTRIBUTING TO THE DEVELOPMENT OF EMERGING FACTORS</vt:lpstr>
      <vt:lpstr>Slide 31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COMMUNICABLE DISEASES</dc:title>
  <dc:creator>Owner</dc:creator>
  <cp:lastModifiedBy>kparker</cp:lastModifiedBy>
  <cp:revision>29</cp:revision>
  <dcterms:created xsi:type="dcterms:W3CDTF">2009-08-21T23:45:41Z</dcterms:created>
  <dcterms:modified xsi:type="dcterms:W3CDTF">2010-06-25T21:10:40Z</dcterms:modified>
</cp:coreProperties>
</file>