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0" r:id="rId6"/>
    <p:sldId id="264" r:id="rId7"/>
    <p:sldId id="263" r:id="rId8"/>
    <p:sldId id="262" r:id="rId9"/>
    <p:sldId id="304" r:id="rId10"/>
    <p:sldId id="265" r:id="rId11"/>
    <p:sldId id="266" r:id="rId12"/>
    <p:sldId id="267" r:id="rId13"/>
    <p:sldId id="268" r:id="rId14"/>
    <p:sldId id="269" r:id="rId15"/>
    <p:sldId id="270" r:id="rId16"/>
    <p:sldId id="271" r:id="rId17"/>
    <p:sldId id="290" r:id="rId18"/>
    <p:sldId id="291" r:id="rId19"/>
    <p:sldId id="292" r:id="rId20"/>
    <p:sldId id="273" r:id="rId21"/>
    <p:sldId id="274" r:id="rId22"/>
    <p:sldId id="275" r:id="rId23"/>
    <p:sldId id="276" r:id="rId24"/>
    <p:sldId id="277" r:id="rId25"/>
    <p:sldId id="278" r:id="rId26"/>
    <p:sldId id="279" r:id="rId27"/>
    <p:sldId id="280" r:id="rId28"/>
    <p:sldId id="293" r:id="rId29"/>
    <p:sldId id="294" r:id="rId30"/>
    <p:sldId id="281" r:id="rId31"/>
    <p:sldId id="295" r:id="rId32"/>
    <p:sldId id="296" r:id="rId33"/>
    <p:sldId id="282" r:id="rId34"/>
    <p:sldId id="283" r:id="rId35"/>
    <p:sldId id="297" r:id="rId36"/>
    <p:sldId id="286" r:id="rId37"/>
    <p:sldId id="287" r:id="rId38"/>
    <p:sldId id="288" r:id="rId39"/>
    <p:sldId id="289" r:id="rId40"/>
    <p:sldId id="298" r:id="rId41"/>
    <p:sldId id="299" r:id="rId42"/>
    <p:sldId id="300" r:id="rId43"/>
    <p:sldId id="301" r:id="rId44"/>
    <p:sldId id="30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03300"/>
    <a:srgbClr val="FF3300"/>
    <a:srgbClr val="FF6600"/>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570" y="-1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1E6FA-7D7A-4E2E-BE61-A335C448F77F}" type="datetimeFigureOut">
              <a:rPr lang="en-US" smtClean="0"/>
              <a:pPr/>
              <a:t>7/3/2010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D3575E-F362-4696-9BF0-C4FDA6AB74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3575E-F362-4696-9BF0-C4FDA6AB74E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639E47-9723-4CFC-A23A-9C2961B8A245}" type="datetimeFigureOut">
              <a:rPr lang="en-US" smtClean="0"/>
              <a:pPr/>
              <a:t>7/3/2010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0D236-92BF-483A-B372-D29C342714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639E47-9723-4CFC-A23A-9C2961B8A245}" type="datetimeFigureOut">
              <a:rPr lang="en-US" smtClean="0"/>
              <a:pPr/>
              <a:t>7/3/2010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0D236-92BF-483A-B372-D29C342714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639E47-9723-4CFC-A23A-9C2961B8A245}" type="datetimeFigureOut">
              <a:rPr lang="en-US" smtClean="0"/>
              <a:pPr/>
              <a:t>7/3/2010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0D236-92BF-483A-B372-D29C342714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639E47-9723-4CFC-A23A-9C2961B8A245}" type="datetimeFigureOut">
              <a:rPr lang="en-US" smtClean="0"/>
              <a:pPr/>
              <a:t>7/3/2010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0D236-92BF-483A-B372-D29C342714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639E47-9723-4CFC-A23A-9C2961B8A245}" type="datetimeFigureOut">
              <a:rPr lang="en-US" smtClean="0"/>
              <a:pPr/>
              <a:t>7/3/2010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0D236-92BF-483A-B372-D29C342714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639E47-9723-4CFC-A23A-9C2961B8A245}" type="datetimeFigureOut">
              <a:rPr lang="en-US" smtClean="0"/>
              <a:pPr/>
              <a:t>7/3/2010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0D236-92BF-483A-B372-D29C342714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639E47-9723-4CFC-A23A-9C2961B8A245}" type="datetimeFigureOut">
              <a:rPr lang="en-US" smtClean="0"/>
              <a:pPr/>
              <a:t>7/3/2010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C0D236-92BF-483A-B372-D29C342714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639E47-9723-4CFC-A23A-9C2961B8A245}" type="datetimeFigureOut">
              <a:rPr lang="en-US" smtClean="0"/>
              <a:pPr/>
              <a:t>7/3/2010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C0D236-92BF-483A-B372-D29C342714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9E47-9723-4CFC-A23A-9C2961B8A245}" type="datetimeFigureOut">
              <a:rPr lang="en-US" smtClean="0"/>
              <a:pPr/>
              <a:t>7/3/2010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C0D236-92BF-483A-B372-D29C342714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639E47-9723-4CFC-A23A-9C2961B8A245}" type="datetimeFigureOut">
              <a:rPr lang="en-US" smtClean="0"/>
              <a:pPr/>
              <a:t>7/3/2010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0D236-92BF-483A-B372-D29C342714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639E47-9723-4CFC-A23A-9C2961B8A245}" type="datetimeFigureOut">
              <a:rPr lang="en-US" smtClean="0"/>
              <a:pPr/>
              <a:t>7/3/2010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0D236-92BF-483A-B372-D29C342714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39E47-9723-4CFC-A23A-9C2961B8A245}" type="datetimeFigureOut">
              <a:rPr lang="en-US" smtClean="0"/>
              <a:pPr/>
              <a:t>7/3/2010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0D236-92BF-483A-B372-D29C342714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file:///C:\Users\kparker\Desktop\Health\Unit%204\drunk%20driving(1).mpg"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u="sng" dirty="0" smtClean="0">
                <a:solidFill>
                  <a:srgbClr val="FF0000"/>
                </a:solidFill>
                <a:latin typeface="Elephant" pitchFamily="18" charset="0"/>
              </a:rPr>
              <a:t>ALCOHOL</a:t>
            </a:r>
            <a:endParaRPr lang="en-US" sz="4800" b="1" u="sng" dirty="0">
              <a:solidFill>
                <a:srgbClr val="FF0000"/>
              </a:solidFill>
              <a:latin typeface="Elephant" pitchFamily="18" charset="0"/>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3300"/>
                </a:solidFill>
              </a:rPr>
              <a:t>FACTORS THAT INFLUENCE ALCOHOL USE</a:t>
            </a:r>
            <a:endParaRPr lang="en-US" b="1" u="sng" dirty="0">
              <a:solidFill>
                <a:srgbClr val="FF3300"/>
              </a:solidFill>
            </a:endParaRPr>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b="1" i="1" dirty="0" smtClean="0"/>
              <a:t>PEER PRESSURE</a:t>
            </a:r>
          </a:p>
          <a:p>
            <a:pPr lvl="1"/>
            <a:r>
              <a:rPr lang="en-US" dirty="0" smtClean="0"/>
              <a:t>Teens want to be accepted.  Teens who avoid alcohol are more likely to be friends with peers that don’t drink.</a:t>
            </a:r>
          </a:p>
          <a:p>
            <a:r>
              <a:rPr lang="en-US" b="1" i="1" dirty="0" smtClean="0"/>
              <a:t>FAMILY</a:t>
            </a:r>
          </a:p>
          <a:p>
            <a:pPr lvl="1"/>
            <a:r>
              <a:rPr lang="en-US" dirty="0" smtClean="0"/>
              <a:t>Parents who discourage and avoid alcohol use have children more likely to do the same</a:t>
            </a:r>
            <a:endParaRPr lang="en-US" dirty="0"/>
          </a:p>
          <a:p>
            <a:r>
              <a:rPr lang="en-US" b="1" i="1" dirty="0" smtClean="0"/>
              <a:t>MEDIA MESSAGES</a:t>
            </a:r>
          </a:p>
          <a:p>
            <a:pPr lvl="1"/>
            <a:r>
              <a:rPr lang="en-US" dirty="0" smtClean="0"/>
              <a:t>Adds make alcohol appear fun, exciting.  Teens that recognize these lies are more likely to resist alcohol</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66FF"/>
                </a:solidFill>
              </a:rPr>
              <a:t>ADVERTISING TECHNIQUES</a:t>
            </a:r>
            <a:endParaRPr lang="en-US" b="1" dirty="0">
              <a:solidFill>
                <a:srgbClr val="0066FF"/>
              </a:solidFill>
            </a:endParaRPr>
          </a:p>
        </p:txBody>
      </p:sp>
      <p:sp>
        <p:nvSpPr>
          <p:cNvPr id="3" name="Content Placeholder 2"/>
          <p:cNvSpPr>
            <a:spLocks noGrp="1"/>
          </p:cNvSpPr>
          <p:nvPr>
            <p:ph idx="1"/>
          </p:nvPr>
        </p:nvSpPr>
        <p:spPr/>
        <p:txBody>
          <a:bodyPr/>
          <a:lstStyle/>
          <a:p>
            <a:r>
              <a:rPr lang="en-US" b="1" dirty="0" smtClean="0"/>
              <a:t>Companies use various strategies to advertise and sell their product</a:t>
            </a:r>
          </a:p>
          <a:p>
            <a:endParaRPr lang="en-US" b="1" dirty="0"/>
          </a:p>
          <a:p>
            <a:r>
              <a:rPr lang="en-US" b="1" dirty="0" smtClean="0"/>
              <a:t>They always associate their product with attractive and healthy people having fun</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US" b="1" dirty="0" smtClean="0">
                <a:solidFill>
                  <a:srgbClr val="FF0000"/>
                </a:solidFill>
              </a:rPr>
              <a:t>FANTASY</a:t>
            </a:r>
            <a:endParaRPr lang="en-US" b="1" dirty="0">
              <a:solidFill>
                <a:srgbClr val="FF0000"/>
              </a:solidFill>
            </a:endParaRPr>
          </a:p>
        </p:txBody>
      </p:sp>
      <p:pic>
        <p:nvPicPr>
          <p:cNvPr id="7170" name="Picture 2" descr="C:\Users\Owner\Downloads\alcoho5.jpg"/>
          <p:cNvPicPr>
            <a:picLocks noGrp="1" noChangeAspect="1" noChangeArrowheads="1"/>
          </p:cNvPicPr>
          <p:nvPr>
            <p:ph idx="1"/>
          </p:nvPr>
        </p:nvPicPr>
        <p:blipFill>
          <a:blip r:embed="rId3" cstate="print"/>
          <a:srcRect/>
          <a:stretch>
            <a:fillRect/>
          </a:stretch>
        </p:blipFill>
        <p:spPr bwMode="auto">
          <a:xfrm>
            <a:off x="1828800" y="1219200"/>
            <a:ext cx="5334000" cy="5334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Owner\Downloads\07bacardilibrarian_jpg.jpg"/>
          <p:cNvPicPr>
            <a:picLocks noGrp="1" noChangeAspect="1" noChangeArrowheads="1"/>
          </p:cNvPicPr>
          <p:nvPr>
            <p:ph idx="1"/>
          </p:nvPr>
        </p:nvPicPr>
        <p:blipFill>
          <a:blip r:embed="rId3" cstate="print"/>
          <a:srcRect/>
          <a:stretch>
            <a:fillRect/>
          </a:stretch>
        </p:blipFill>
        <p:spPr bwMode="auto">
          <a:xfrm>
            <a:off x="1524000" y="990600"/>
            <a:ext cx="6324599" cy="52578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Owner\Downloads\meow.jpg"/>
          <p:cNvPicPr>
            <a:picLocks noGrp="1" noChangeAspect="1" noChangeArrowheads="1"/>
          </p:cNvPicPr>
          <p:nvPr>
            <p:ph idx="1"/>
          </p:nvPr>
        </p:nvPicPr>
        <p:blipFill>
          <a:blip r:embed="rId3" cstate="print"/>
          <a:srcRect/>
          <a:stretch>
            <a:fillRect/>
          </a:stretch>
        </p:blipFill>
        <p:spPr bwMode="auto">
          <a:xfrm>
            <a:off x="1447800" y="1295400"/>
            <a:ext cx="6477000" cy="47244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tx2"/>
                </a:solidFill>
              </a:rPr>
              <a:t>REALITY</a:t>
            </a:r>
            <a:endParaRPr lang="en-US" b="1" dirty="0">
              <a:solidFill>
                <a:schemeClr val="tx2"/>
              </a:solidFill>
            </a:endParaRPr>
          </a:p>
        </p:txBody>
      </p:sp>
      <p:pic>
        <p:nvPicPr>
          <p:cNvPr id="10242" name="Picture 2" descr="C:\Users\Owner\Downloads\not_one_sip.jpg"/>
          <p:cNvPicPr>
            <a:picLocks noGrp="1" noChangeAspect="1" noChangeArrowheads="1"/>
          </p:cNvPicPr>
          <p:nvPr>
            <p:ph idx="1"/>
          </p:nvPr>
        </p:nvPicPr>
        <p:blipFill>
          <a:blip r:embed="rId3" cstate="print"/>
          <a:srcRect/>
          <a:stretch>
            <a:fillRect/>
          </a:stretch>
        </p:blipFill>
        <p:spPr bwMode="auto">
          <a:xfrm>
            <a:off x="2032000" y="1869281"/>
            <a:ext cx="5080000" cy="39878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Users\Owner\Downloads\drunks.jpg"/>
          <p:cNvPicPr>
            <a:picLocks noGrp="1" noChangeAspect="1" noChangeArrowheads="1"/>
          </p:cNvPicPr>
          <p:nvPr>
            <p:ph idx="1"/>
          </p:nvPr>
        </p:nvPicPr>
        <p:blipFill>
          <a:blip r:embed="rId3" cstate="print"/>
          <a:srcRect/>
          <a:stretch>
            <a:fillRect/>
          </a:stretch>
        </p:blipFill>
        <p:spPr bwMode="auto">
          <a:xfrm>
            <a:off x="1447800" y="1447800"/>
            <a:ext cx="6248400" cy="46482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75000"/>
                  </a:schemeClr>
                </a:solidFill>
              </a:rPr>
              <a:t>ALCOHOL AND THE LAW</a:t>
            </a:r>
            <a:endParaRPr lang="en-US" b="1" dirty="0">
              <a:solidFill>
                <a:schemeClr val="accent4">
                  <a:lumMod val="75000"/>
                </a:schemeClr>
              </a:solidFill>
            </a:endParaRPr>
          </a:p>
        </p:txBody>
      </p:sp>
      <p:sp>
        <p:nvSpPr>
          <p:cNvPr id="3" name="Content Placeholder 2"/>
          <p:cNvSpPr>
            <a:spLocks noGrp="1"/>
          </p:cNvSpPr>
          <p:nvPr>
            <p:ph idx="1"/>
          </p:nvPr>
        </p:nvSpPr>
        <p:spPr/>
        <p:txBody>
          <a:bodyPr/>
          <a:lstStyle/>
          <a:p>
            <a:r>
              <a:rPr lang="en-US" b="1" dirty="0" smtClean="0"/>
              <a:t>If you are under 21, it is illegal to buy, posses, or consume alcohol</a:t>
            </a:r>
          </a:p>
          <a:p>
            <a:r>
              <a:rPr lang="en-US" b="1" dirty="0" smtClean="0"/>
              <a:t>Teens can be arrested, fined, and sentenced to youth detention centers</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ALCOHOL, VIOLENCE, AND SEXUAL ACTIVITY</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b="1" dirty="0" smtClean="0"/>
              <a:t>More likely to be victims or perpetrators of violent crimes such as rape, aggravated assault, and robbery</a:t>
            </a:r>
          </a:p>
          <a:p>
            <a:r>
              <a:rPr lang="en-US" b="1" dirty="0" smtClean="0"/>
              <a:t>Teens who use alcohol are more likely to become sexually active at earlier ages, to engage in sexual activity more often, and to engage in unprotected sexual activity.</a:t>
            </a:r>
          </a:p>
          <a:p>
            <a:r>
              <a:rPr lang="en-US" b="1" dirty="0" smtClean="0"/>
              <a:t>Can lead to unplanned pregnancy, sexually transmitted diseases, and emotional scars</a:t>
            </a:r>
            <a:endParaRPr 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accent3">
                    <a:lumMod val="50000"/>
                  </a:schemeClr>
                </a:solidFill>
              </a:rPr>
              <a:t>BEING ALCOHOL FREE</a:t>
            </a:r>
            <a:endParaRPr lang="en-US" b="1" u="sng" dirty="0">
              <a:solidFill>
                <a:schemeClr val="accent3">
                  <a:lumMod val="50000"/>
                </a:schemeClr>
              </a:solidFill>
            </a:endParaRPr>
          </a:p>
        </p:txBody>
      </p:sp>
      <p:sp>
        <p:nvSpPr>
          <p:cNvPr id="3" name="Content Placeholder 2"/>
          <p:cNvSpPr>
            <a:spLocks noGrp="1"/>
          </p:cNvSpPr>
          <p:nvPr>
            <p:ph idx="1"/>
          </p:nvPr>
        </p:nvSpPr>
        <p:spPr/>
        <p:txBody>
          <a:bodyPr/>
          <a:lstStyle/>
          <a:p>
            <a:r>
              <a:rPr lang="en-US" dirty="0" smtClean="0"/>
              <a:t>THIS COMMITMENT HELPS YOU:</a:t>
            </a:r>
          </a:p>
          <a:p>
            <a:pPr lvl="1"/>
            <a:r>
              <a:rPr lang="en-US" b="1" dirty="0" smtClean="0"/>
              <a:t>Maintain a healthy body</a:t>
            </a:r>
          </a:p>
          <a:p>
            <a:pPr lvl="1"/>
            <a:endParaRPr lang="en-US" b="1" dirty="0" smtClean="0"/>
          </a:p>
          <a:p>
            <a:pPr lvl="1"/>
            <a:r>
              <a:rPr lang="en-US" b="1" dirty="0" smtClean="0"/>
              <a:t>Make responsible decisions</a:t>
            </a:r>
          </a:p>
          <a:p>
            <a:pPr lvl="1"/>
            <a:endParaRPr lang="en-US" b="1" dirty="0" smtClean="0"/>
          </a:p>
          <a:p>
            <a:pPr lvl="1"/>
            <a:r>
              <a:rPr lang="en-US" b="1" dirty="0" smtClean="0"/>
              <a:t>Avoid risky behavior</a:t>
            </a:r>
          </a:p>
          <a:p>
            <a:pPr lvl="1"/>
            <a:endParaRPr lang="en-US" b="1" dirty="0" smtClean="0"/>
          </a:p>
          <a:p>
            <a:pPr lvl="1"/>
            <a:r>
              <a:rPr lang="en-US" b="1" dirty="0" smtClean="0"/>
              <a:t>Avoid illegal activities</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u="sng" dirty="0" smtClean="0"/>
              <a:t>ETHANOL-</a:t>
            </a:r>
            <a:r>
              <a:rPr lang="en-US" b="1" dirty="0" smtClean="0"/>
              <a:t>  </a:t>
            </a:r>
          </a:p>
          <a:p>
            <a:pPr lvl="1"/>
            <a:r>
              <a:rPr lang="en-US" b="1" dirty="0" smtClean="0"/>
              <a:t>the type of alcohol in alcoholic beverages</a:t>
            </a:r>
          </a:p>
          <a:p>
            <a:endParaRPr lang="en-US" b="1" u="sng" dirty="0"/>
          </a:p>
          <a:p>
            <a:endParaRPr lang="en-US" b="1" u="sng" dirty="0" smtClean="0"/>
          </a:p>
          <a:p>
            <a:r>
              <a:rPr lang="en-US" b="1" u="sng" dirty="0" smtClean="0"/>
              <a:t>FERMENTATION-</a:t>
            </a:r>
            <a:r>
              <a:rPr lang="en-US" b="1" dirty="0" smtClean="0"/>
              <a:t>  </a:t>
            </a:r>
          </a:p>
          <a:p>
            <a:pPr lvl="1"/>
            <a:r>
              <a:rPr lang="en-US" b="1" dirty="0" smtClean="0"/>
              <a:t>the chemical action of yeast on sugars</a:t>
            </a:r>
            <a:endParaRPr lang="en-US" b="1" u="sng"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rgbClr val="FF6600"/>
                </a:solidFill>
              </a:rPr>
              <a:t>EFFECTS OF DRINKING</a:t>
            </a:r>
            <a:endParaRPr lang="en-US" b="1" u="sng" dirty="0">
              <a:solidFill>
                <a:srgbClr val="FF6600"/>
              </a:solidFill>
            </a:endParaRPr>
          </a:p>
        </p:txBody>
      </p:sp>
      <p:sp>
        <p:nvSpPr>
          <p:cNvPr id="3" name="Content Placeholder 2"/>
          <p:cNvSpPr>
            <a:spLocks noGrp="1"/>
          </p:cNvSpPr>
          <p:nvPr>
            <p:ph idx="1"/>
          </p:nvPr>
        </p:nvSpPr>
        <p:spPr/>
        <p:txBody>
          <a:bodyPr/>
          <a:lstStyle/>
          <a:p>
            <a:r>
              <a:rPr lang="en-US" b="1" dirty="0" smtClean="0"/>
              <a:t>Body size and gender</a:t>
            </a:r>
          </a:p>
          <a:p>
            <a:pPr lvl="2"/>
            <a:r>
              <a:rPr lang="en-US" b="1" dirty="0" smtClean="0"/>
              <a:t>Small people and females feel the effect faster</a:t>
            </a:r>
          </a:p>
          <a:p>
            <a:endParaRPr lang="en-US" b="1" dirty="0" smtClean="0"/>
          </a:p>
          <a:p>
            <a:r>
              <a:rPr lang="en-US" b="1" dirty="0" smtClean="0"/>
              <a:t>Food</a:t>
            </a:r>
          </a:p>
          <a:p>
            <a:pPr lvl="2"/>
            <a:r>
              <a:rPr lang="en-US" b="1" dirty="0" smtClean="0"/>
              <a:t>A full stomach slows down alcohol to the bloodstream</a:t>
            </a:r>
          </a:p>
          <a:p>
            <a:endParaRPr lang="en-US" b="1" dirty="0" smtClean="0"/>
          </a:p>
          <a:p>
            <a:r>
              <a:rPr lang="en-US" b="1" dirty="0" smtClean="0"/>
              <a:t>Amount and rate of intake</a:t>
            </a:r>
          </a:p>
          <a:p>
            <a:pPr lvl="2"/>
            <a:r>
              <a:rPr lang="en-US" b="1" dirty="0" smtClean="0"/>
              <a:t>How much and how fast</a:t>
            </a:r>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i="1" dirty="0" smtClean="0"/>
              <a:t>WHAT EFFECTS DOES ALCOHOL HAVE ON YOUR SYSTEMS??</a:t>
            </a:r>
            <a:endParaRPr lang="en-US" b="1" i="1" dirty="0"/>
          </a:p>
        </p:txBody>
      </p:sp>
      <p:sp>
        <p:nvSpPr>
          <p:cNvPr id="3" name="Content Placeholder 2"/>
          <p:cNvSpPr>
            <a:spLocks noGrp="1"/>
          </p:cNvSpPr>
          <p:nvPr>
            <p:ph idx="1"/>
          </p:nvPr>
        </p:nvSpPr>
        <p:spPr>
          <a:xfrm>
            <a:off x="228600" y="1600200"/>
            <a:ext cx="8686800" cy="4953000"/>
          </a:xfrm>
        </p:spPr>
        <p:txBody>
          <a:bodyPr>
            <a:normAutofit fontScale="70000" lnSpcReduction="20000"/>
          </a:bodyPr>
          <a:lstStyle/>
          <a:p>
            <a:pPr algn="ctr">
              <a:buNone/>
            </a:pPr>
            <a:r>
              <a:rPr lang="en-US" sz="3600" b="1" i="1" u="sng" dirty="0" smtClean="0">
                <a:solidFill>
                  <a:srgbClr val="C00000"/>
                </a:solidFill>
              </a:rPr>
              <a:t>NERVOUS SYSTEM</a:t>
            </a:r>
          </a:p>
          <a:p>
            <a:pPr algn="ctr">
              <a:buNone/>
            </a:pPr>
            <a:endParaRPr lang="en-US" sz="4000" b="1" i="1" u="sng" dirty="0" smtClean="0">
              <a:solidFill>
                <a:srgbClr val="C00000"/>
              </a:solidFill>
            </a:endParaRPr>
          </a:p>
          <a:p>
            <a:pPr>
              <a:buNone/>
            </a:pPr>
            <a:r>
              <a:rPr lang="en-US" sz="4000" b="1" u="sng" dirty="0" smtClean="0"/>
              <a:t>Brain- </a:t>
            </a:r>
            <a:r>
              <a:rPr lang="en-US" sz="4000" b="1" dirty="0" smtClean="0"/>
              <a:t> becomes less able to control the body.  Movement, speech, and vision may be affected</a:t>
            </a:r>
          </a:p>
          <a:p>
            <a:pPr>
              <a:buNone/>
            </a:pPr>
            <a:endParaRPr lang="en-US" sz="4000" b="1" dirty="0" smtClean="0"/>
          </a:p>
          <a:p>
            <a:pPr>
              <a:buNone/>
            </a:pPr>
            <a:r>
              <a:rPr lang="en-US" sz="4000" b="1" u="sng" dirty="0" smtClean="0"/>
              <a:t>Memory- </a:t>
            </a:r>
            <a:r>
              <a:rPr lang="en-US" sz="4000" b="1" dirty="0" smtClean="0"/>
              <a:t> thought processes are disorganized, and memory and concentration are dulled</a:t>
            </a:r>
          </a:p>
          <a:p>
            <a:pPr>
              <a:buNone/>
            </a:pPr>
            <a:endParaRPr lang="en-US" sz="4000" b="1" dirty="0" smtClean="0"/>
          </a:p>
          <a:p>
            <a:pPr>
              <a:buNone/>
            </a:pPr>
            <a:r>
              <a:rPr lang="en-US" sz="4000" b="1" u="sng" dirty="0" smtClean="0"/>
              <a:t>Judgment-</a:t>
            </a:r>
            <a:r>
              <a:rPr lang="en-US" sz="4000" b="1" dirty="0" smtClean="0"/>
              <a:t>  altered and coordination is impaired</a:t>
            </a:r>
            <a:endParaRPr lang="en-US" sz="4000" b="1" dirty="0"/>
          </a:p>
          <a:p>
            <a:pPr>
              <a:buNone/>
            </a:pPr>
            <a:endParaRPr lang="en-US" u="sng" dirty="0" smtClean="0">
              <a:solidFill>
                <a:srgbClr val="C00000"/>
              </a:solidFill>
            </a:endParaRPr>
          </a:p>
          <a:p>
            <a:pPr>
              <a:buNone/>
            </a:pPr>
            <a:endParaRPr lang="en-US" b="1" u="sng" dirty="0">
              <a:solidFill>
                <a:srgbClr val="C00000"/>
              </a:solidFill>
            </a:endParaRPr>
          </a:p>
          <a:p>
            <a:pPr>
              <a:buNone/>
            </a:pPr>
            <a:r>
              <a:rPr lang="en-US" dirty="0">
                <a:solidFill>
                  <a:srgbClr val="C00000"/>
                </a:solidFill>
              </a:rPr>
              <a:t>	</a:t>
            </a:r>
            <a:r>
              <a:rPr lang="en-US" dirty="0" smtClean="0">
                <a:solidFill>
                  <a:srgbClr val="C00000"/>
                </a:solidFill>
              </a:rPr>
              <a:t>		</a:t>
            </a:r>
          </a:p>
          <a:p>
            <a:pPr algn="ctr">
              <a:buNone/>
            </a:pPr>
            <a:endParaRPr lang="en-US" b="1" u="sng"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ctr">
              <a:buNone/>
            </a:pPr>
            <a:r>
              <a:rPr lang="en-US" b="1" u="sng" dirty="0" smtClean="0">
                <a:solidFill>
                  <a:schemeClr val="accent2">
                    <a:lumMod val="75000"/>
                  </a:schemeClr>
                </a:solidFill>
              </a:rPr>
              <a:t>CARDIOVASCULAR SYSTEM</a:t>
            </a:r>
          </a:p>
          <a:p>
            <a:pPr>
              <a:buNone/>
            </a:pPr>
            <a:r>
              <a:rPr lang="en-US" sz="2800" b="1" u="sng" dirty="0" smtClean="0"/>
              <a:t>Heart-</a:t>
            </a:r>
            <a:r>
              <a:rPr lang="en-US" sz="2800" b="1" dirty="0" smtClean="0"/>
              <a:t>  with a low intake alcohol causes an increase in heart rate and blood pressure.  At higher intake levels, heart rate and blood pressure decrease and heart rhythm becomes irregular.  Risk of cardiac arrest increases.</a:t>
            </a:r>
          </a:p>
          <a:p>
            <a:pPr>
              <a:buNone/>
            </a:pPr>
            <a:r>
              <a:rPr lang="en-US" sz="2800" b="1" u="sng" dirty="0" smtClean="0"/>
              <a:t>Blood Vessels-  </a:t>
            </a:r>
            <a:r>
              <a:rPr lang="en-US" sz="2800" b="1" dirty="0" smtClean="0"/>
              <a:t>alcohol causes the blood vessels to expand.  The increased surface area of the blood vessels allows body heat to escape and the body’s temperature to drop</a:t>
            </a:r>
            <a:endParaRPr lang="en-US" sz="28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ctr">
              <a:buNone/>
            </a:pPr>
            <a:r>
              <a:rPr lang="en-US" b="1" u="sng" dirty="0" smtClean="0">
                <a:solidFill>
                  <a:srgbClr val="00B0F0"/>
                </a:solidFill>
              </a:rPr>
              <a:t>DIGESTIVE SYSTEM</a:t>
            </a:r>
          </a:p>
          <a:p>
            <a:pPr>
              <a:buNone/>
            </a:pPr>
            <a:r>
              <a:rPr lang="en-US" sz="2800" b="1" u="sng" dirty="0" smtClean="0"/>
              <a:t>Stomach- </a:t>
            </a:r>
            <a:r>
              <a:rPr lang="en-US" sz="2800" b="1" dirty="0" smtClean="0"/>
              <a:t> some alcohol passes quickly from the stomach into the bloodstream.  Stomach acid production increases and often results in nausea and vomiting.</a:t>
            </a:r>
          </a:p>
          <a:p>
            <a:pPr>
              <a:buNone/>
            </a:pPr>
            <a:r>
              <a:rPr lang="en-US" sz="2800" b="1" u="sng" dirty="0" smtClean="0"/>
              <a:t>Liver- </a:t>
            </a:r>
            <a:r>
              <a:rPr lang="en-US" sz="2800" b="1" dirty="0" smtClean="0"/>
              <a:t> toxic chemicals are released as the liver metabolizes alcohol.  These chemicals cause inflammation and scarring.</a:t>
            </a:r>
          </a:p>
          <a:p>
            <a:pPr>
              <a:buNone/>
            </a:pPr>
            <a:r>
              <a:rPr lang="en-US" sz="2800" b="1" u="sng" dirty="0" smtClean="0"/>
              <a:t>Kidneys-</a:t>
            </a:r>
            <a:r>
              <a:rPr lang="en-US" sz="2800" b="1" dirty="0" smtClean="0"/>
              <a:t>  alcohol causes the kidneys to increase urine output, which can lead to dehydration.</a:t>
            </a:r>
            <a:endParaRPr lang="en-US" sz="28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b="1" u="sng" dirty="0" smtClean="0">
                <a:solidFill>
                  <a:srgbClr val="FF3300"/>
                </a:solidFill>
              </a:rPr>
              <a:t>RESPIRATORY SYSTEM</a:t>
            </a:r>
          </a:p>
          <a:p>
            <a:pPr>
              <a:buNone/>
            </a:pPr>
            <a:r>
              <a:rPr lang="en-US" b="1" u="sng" dirty="0" smtClean="0"/>
              <a:t>Lungs- </a:t>
            </a:r>
            <a:r>
              <a:rPr lang="en-US" b="1" dirty="0" smtClean="0"/>
              <a:t> carbon dioxide formed by the liver is released from the body through the lungs.</a:t>
            </a:r>
          </a:p>
          <a:p>
            <a:pPr>
              <a:buNone/>
            </a:pPr>
            <a:r>
              <a:rPr lang="en-US" b="1" u="sng" dirty="0" smtClean="0"/>
              <a:t>Breathing- </a:t>
            </a:r>
            <a:r>
              <a:rPr lang="en-US" b="1" dirty="0" smtClean="0"/>
              <a:t> alcohol depresses nerves that control involuntary functions such as breathing.  If an excessive amount of alcohol is consumed, breathing may slow, become irregular, or stop.</a:t>
            </a:r>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smtClean="0">
                <a:solidFill>
                  <a:srgbClr val="003300"/>
                </a:solidFill>
              </a:rPr>
              <a:t>BLOOD ALCOHOL CONCENTRATION</a:t>
            </a:r>
            <a:br>
              <a:rPr lang="en-US" b="1" i="1" u="sng" dirty="0" smtClean="0">
                <a:solidFill>
                  <a:srgbClr val="003300"/>
                </a:solidFill>
              </a:rPr>
            </a:br>
            <a:r>
              <a:rPr lang="en-US" b="1" i="1" u="sng" dirty="0" smtClean="0">
                <a:solidFill>
                  <a:srgbClr val="003300"/>
                </a:solidFill>
              </a:rPr>
              <a:t>(BAC)</a:t>
            </a:r>
            <a:endParaRPr lang="en-US" b="1" i="1" u="sng" dirty="0">
              <a:solidFill>
                <a:srgbClr val="003300"/>
              </a:solidFill>
            </a:endParaRPr>
          </a:p>
        </p:txBody>
      </p:sp>
      <p:sp>
        <p:nvSpPr>
          <p:cNvPr id="3" name="Content Placeholder 2"/>
          <p:cNvSpPr>
            <a:spLocks noGrp="1"/>
          </p:cNvSpPr>
          <p:nvPr>
            <p:ph idx="1"/>
          </p:nvPr>
        </p:nvSpPr>
        <p:spPr/>
        <p:txBody>
          <a:bodyPr/>
          <a:lstStyle/>
          <a:p>
            <a:endParaRPr lang="en-US" dirty="0" smtClean="0"/>
          </a:p>
          <a:p>
            <a:endParaRPr lang="en-US" dirty="0"/>
          </a:p>
          <a:p>
            <a:r>
              <a:rPr lang="en-US" b="1" dirty="0" smtClean="0"/>
              <a:t>The amount of alcohol in a person’s blood, expressed as a percentage</a:t>
            </a:r>
            <a:endParaRPr lang="en-US"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C:\Users\Owner\Downloads\alcohol_chart.jpg"/>
          <p:cNvPicPr>
            <a:picLocks noGrp="1" noChangeAspect="1" noChangeArrowheads="1"/>
          </p:cNvPicPr>
          <p:nvPr>
            <p:ph idx="1"/>
          </p:nvPr>
        </p:nvPicPr>
        <p:blipFill>
          <a:blip r:embed="rId3" cstate="print"/>
          <a:srcRect/>
          <a:stretch>
            <a:fillRect/>
          </a:stretch>
        </p:blipFill>
        <p:spPr bwMode="auto">
          <a:xfrm>
            <a:off x="762001" y="609600"/>
            <a:ext cx="7391400" cy="5715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endParaRPr lang="en-US" dirty="0"/>
          </a:p>
        </p:txBody>
      </p:sp>
      <p:pic>
        <p:nvPicPr>
          <p:cNvPr id="13314" name="Picture 2" descr="C:\Users\Owner\Downloads\bacChart_small.jpg"/>
          <p:cNvPicPr>
            <a:picLocks noGrp="1" noChangeAspect="1" noChangeArrowheads="1"/>
          </p:cNvPicPr>
          <p:nvPr>
            <p:ph idx="1"/>
          </p:nvPr>
        </p:nvPicPr>
        <p:blipFill>
          <a:blip r:embed="rId3" cstate="print"/>
          <a:srcRect/>
          <a:stretch>
            <a:fillRect/>
          </a:stretch>
        </p:blipFill>
        <p:spPr bwMode="auto">
          <a:xfrm>
            <a:off x="685800" y="685800"/>
            <a:ext cx="7620000" cy="5562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MEDICAL RESEARCHERS HAVE FOUND THAT DRINKING OF ANY SORT CAN:</a:t>
            </a:r>
            <a:endParaRPr lang="en-US" b="1" dirty="0">
              <a:solidFill>
                <a:srgbClr val="C00000"/>
              </a:solidFill>
            </a:endParaRPr>
          </a:p>
        </p:txBody>
      </p:sp>
      <p:sp>
        <p:nvSpPr>
          <p:cNvPr id="3" name="Content Placeholder 2"/>
          <p:cNvSpPr>
            <a:spLocks noGrp="1"/>
          </p:cNvSpPr>
          <p:nvPr>
            <p:ph idx="1"/>
          </p:nvPr>
        </p:nvSpPr>
        <p:spPr/>
        <p:txBody>
          <a:bodyPr/>
          <a:lstStyle/>
          <a:p>
            <a:r>
              <a:rPr lang="en-US" b="1" dirty="0" smtClean="0"/>
              <a:t>Slow reflexes</a:t>
            </a:r>
          </a:p>
          <a:p>
            <a:r>
              <a:rPr lang="en-US" b="1" dirty="0" smtClean="0"/>
              <a:t>Reduce a person’s ability to judge distances</a:t>
            </a:r>
          </a:p>
          <a:p>
            <a:r>
              <a:rPr lang="en-US" b="1" dirty="0" smtClean="0"/>
              <a:t>Increase risk-taking behaviors</a:t>
            </a:r>
          </a:p>
          <a:p>
            <a:r>
              <a:rPr lang="en-US" b="1" dirty="0" smtClean="0"/>
              <a:t>Reduce a person’s concentration while increasing forgetfulness</a:t>
            </a:r>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tx2">
                    <a:lumMod val="60000"/>
                    <a:lumOff val="40000"/>
                  </a:schemeClr>
                </a:solidFill>
              </a:rPr>
              <a:t>CONSEQUENCES OF DUI</a:t>
            </a:r>
            <a:endParaRPr lang="en-US" b="1" u="sng" dirty="0">
              <a:solidFill>
                <a:schemeClr val="tx2">
                  <a:lumMod val="60000"/>
                  <a:lumOff val="40000"/>
                </a:schemeClr>
              </a:solidFill>
            </a:endParaRPr>
          </a:p>
        </p:txBody>
      </p:sp>
      <p:sp>
        <p:nvSpPr>
          <p:cNvPr id="3" name="Content Placeholder 2"/>
          <p:cNvSpPr>
            <a:spLocks noGrp="1"/>
          </p:cNvSpPr>
          <p:nvPr>
            <p:ph idx="1"/>
          </p:nvPr>
        </p:nvSpPr>
        <p:spPr>
          <a:xfrm>
            <a:off x="457200" y="1219200"/>
            <a:ext cx="8229600" cy="5410200"/>
          </a:xfrm>
        </p:spPr>
        <p:txBody>
          <a:bodyPr>
            <a:normAutofit fontScale="92500" lnSpcReduction="20000"/>
          </a:bodyPr>
          <a:lstStyle/>
          <a:p>
            <a:r>
              <a:rPr lang="en-US" b="1" dirty="0" smtClean="0"/>
              <a:t>Harm to the driver and others</a:t>
            </a:r>
          </a:p>
          <a:p>
            <a:r>
              <a:rPr lang="en-US" b="1" dirty="0" smtClean="0"/>
              <a:t>Severely restricted driving privileges and/ or immediate confiscation of a driver’s license</a:t>
            </a:r>
          </a:p>
          <a:p>
            <a:r>
              <a:rPr lang="en-US" b="1" dirty="0" smtClean="0"/>
              <a:t>Alcohol-related injuries, property damage, and death</a:t>
            </a:r>
          </a:p>
          <a:p>
            <a:r>
              <a:rPr lang="en-US" b="1" dirty="0" smtClean="0"/>
              <a:t>Living with regret and remorse from these consequences</a:t>
            </a:r>
          </a:p>
          <a:p>
            <a:r>
              <a:rPr lang="en-US" b="1" dirty="0" smtClean="0"/>
              <a:t>Loss of parental trust and respect</a:t>
            </a:r>
          </a:p>
          <a:p>
            <a:r>
              <a:rPr lang="en-US" b="1" dirty="0" smtClean="0"/>
              <a:t>Arrest, jail time, court appearances, and a heavy fine or bail</a:t>
            </a:r>
          </a:p>
          <a:p>
            <a:r>
              <a:rPr lang="en-US" b="1" dirty="0" smtClean="0"/>
              <a:t>A police record and possible lawsuits</a:t>
            </a:r>
          </a:p>
          <a:p>
            <a:r>
              <a:rPr lang="en-US" b="1" dirty="0" smtClean="0"/>
              <a:t>Higher insurance rates</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i="1" u="sng" dirty="0" smtClean="0">
                <a:solidFill>
                  <a:srgbClr val="00B050"/>
                </a:solidFill>
              </a:rPr>
              <a:t>EFFECTS OF ALCOHOL CONSUMPTION</a:t>
            </a:r>
            <a:endParaRPr lang="en-US" b="1" i="1" u="sng" dirty="0">
              <a:solidFill>
                <a:srgbClr val="00B050"/>
              </a:solidFill>
            </a:endParaRPr>
          </a:p>
        </p:txBody>
      </p:sp>
      <p:sp>
        <p:nvSpPr>
          <p:cNvPr id="3" name="Content Placeholder 2"/>
          <p:cNvSpPr>
            <a:spLocks noGrp="1"/>
          </p:cNvSpPr>
          <p:nvPr>
            <p:ph idx="1"/>
          </p:nvPr>
        </p:nvSpPr>
        <p:spPr/>
        <p:txBody>
          <a:bodyPr>
            <a:normAutofit lnSpcReduction="10000"/>
          </a:bodyPr>
          <a:lstStyle/>
          <a:p>
            <a:endParaRPr lang="en-US" dirty="0" smtClean="0"/>
          </a:p>
          <a:p>
            <a:r>
              <a:rPr lang="en-US" b="1" dirty="0" smtClean="0"/>
              <a:t>DEPRESSANT-  </a:t>
            </a:r>
          </a:p>
          <a:p>
            <a:pPr lvl="1"/>
            <a:r>
              <a:rPr lang="en-US" b="1" dirty="0" smtClean="0"/>
              <a:t>a drug that slows the central nervous system </a:t>
            </a:r>
          </a:p>
          <a:p>
            <a:endParaRPr lang="en-US" b="1" dirty="0"/>
          </a:p>
          <a:p>
            <a:r>
              <a:rPr lang="en-US" b="1" dirty="0" smtClean="0"/>
              <a:t>INTOXICATION-  </a:t>
            </a:r>
          </a:p>
          <a:p>
            <a:pPr lvl="1"/>
            <a:r>
              <a:rPr lang="en-US" b="1" dirty="0" smtClean="0"/>
              <a:t>the state in which the body is poisoned by alcohol or another substance and the person’s physical and mental control is significantly reduced</a:t>
            </a:r>
            <a:endParaRPr lang="en-US"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400" b="1" i="1" u="sng" dirty="0" smtClean="0"/>
              <a:t>BINGE DRINKING</a:t>
            </a:r>
            <a:endParaRPr lang="en-US" sz="5400" b="1" i="1" u="sng" dirty="0"/>
          </a:p>
        </p:txBody>
      </p:sp>
      <p:sp>
        <p:nvSpPr>
          <p:cNvPr id="3" name="Content Placeholder 2"/>
          <p:cNvSpPr>
            <a:spLocks noGrp="1"/>
          </p:cNvSpPr>
          <p:nvPr>
            <p:ph idx="1"/>
          </p:nvPr>
        </p:nvSpPr>
        <p:spPr/>
        <p:txBody>
          <a:bodyPr/>
          <a:lstStyle/>
          <a:p>
            <a:r>
              <a:rPr lang="en-US" sz="3600" b="1" dirty="0" smtClean="0"/>
              <a:t>Drinking five or more alcoholic drinks at one sitting</a:t>
            </a:r>
          </a:p>
          <a:p>
            <a:r>
              <a:rPr lang="en-US" sz="3600" b="1" dirty="0" smtClean="0"/>
              <a:t>Rapid drinking, can cause alcohol poisoning</a:t>
            </a:r>
          </a:p>
          <a:p>
            <a:pPr lvl="2"/>
            <a:endParaRPr lang="en-US" sz="2800" b="1" u="sng" dirty="0" smtClean="0"/>
          </a:p>
          <a:p>
            <a:pPr lvl="2"/>
            <a:r>
              <a:rPr lang="en-US" sz="2800" b="1" u="sng" dirty="0" smtClean="0"/>
              <a:t>ALCOHOL POISONING</a:t>
            </a:r>
          </a:p>
          <a:p>
            <a:pPr lvl="3"/>
            <a:r>
              <a:rPr lang="en-US" sz="2400" b="1" dirty="0" smtClean="0"/>
              <a:t>A severe and potentially fatal physical reaction to an alcohol overdose</a:t>
            </a:r>
            <a:endParaRPr lang="en-US" sz="24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Autofit/>
          </a:bodyPr>
          <a:lstStyle/>
          <a:p>
            <a:r>
              <a:rPr lang="en-US" sz="1200" b="1" dirty="0" smtClean="0"/>
              <a:t>Alcohol and Drug Use in College Fraternities</a:t>
            </a:r>
          </a:p>
          <a:p>
            <a:r>
              <a:rPr lang="en-US" sz="1200" dirty="0" smtClean="0"/>
              <a:t>There is a long standing tradition at college fraternity houses that has been occurring since the beginning of time and that is alcohol and drug use. It has been known for the longest time that alcohol and drugs are being used in frat houses, but as of late their has been an increase in concern among college officials about the dangers of these rituals. Granted their have been a few unfortunate incidents that have come from alcohol and drug abuse at the houses around the country. But the real question being asked is, are fraternities really to blame for these unfortunate incidents? The first issue to discuss is do alcohol and drugs coincide with the hazing that occurs in fraternity houses? A man by the name of Hank </a:t>
            </a:r>
            <a:r>
              <a:rPr lang="en-US" sz="1200" dirty="0" err="1" smtClean="0"/>
              <a:t>Nuwer</a:t>
            </a:r>
            <a:r>
              <a:rPr lang="en-US" sz="1200" dirty="0" smtClean="0"/>
              <a:t>, wrote an article for the Stop Hazing Organization about a particular incident in 1993, where Chad Saucier a pledge for the Phi Delta Theta's of Auburn University died grotesquely from alcohol poisoning. Being that I know Chad's sister, this was an issue which is close to my heart. What happened was Chad went to the traditional Phi Delta Theta Christmas Party and once their, it was said that he proceeded to drink enough whiskey and </a:t>
            </a:r>
            <a:r>
              <a:rPr lang="en-US" sz="1200" dirty="0" err="1" smtClean="0"/>
              <a:t>Jagermister</a:t>
            </a:r>
            <a:r>
              <a:rPr lang="en-US" sz="1200" dirty="0" smtClean="0"/>
              <a:t> to kill three men. It goes </a:t>
            </a:r>
            <a:r>
              <a:rPr lang="en-US" sz="1200" dirty="0" err="1" smtClean="0"/>
              <a:t>witho</a:t>
            </a:r>
            <a:r>
              <a:rPr lang="en-US" sz="1200" dirty="0" smtClean="0"/>
              <a:t>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He ended the article by saying that very few all pledge experiences are horrifying or even demoralizing. The act of "binge" drinking had supposedly occurred at a rate of 75 percent among </a:t>
            </a:r>
            <a:r>
              <a:rPr lang="en-US" sz="1200" dirty="0" err="1" smtClean="0"/>
              <a:t>greeks</a:t>
            </a:r>
            <a:r>
              <a:rPr lang="en-US" sz="1200" dirty="0" smtClean="0"/>
              <a:t> and 35 among none </a:t>
            </a:r>
            <a:r>
              <a:rPr lang="en-US" sz="1200" dirty="0" err="1" smtClean="0"/>
              <a:t>greeks</a:t>
            </a:r>
            <a:r>
              <a:rPr lang="en-US" sz="1200" dirty="0" smtClean="0"/>
              <a:t>. Many other institutions have developed new ways to involve campus Greek societies in alcohol-prevention work. In this article he raised the question, should it be allowed? He began by telling a story about his former days in college in which he remembers the very first day he got his pin. If the problems that come from alcohol and drug use in fraternities are going to be fixed, then it is going to require that a very large majority of the </a:t>
            </a:r>
            <a:r>
              <a:rPr lang="en-US" sz="1200" dirty="0" err="1" smtClean="0"/>
              <a:t>greek</a:t>
            </a:r>
            <a:r>
              <a:rPr lang="en-US" sz="1200" dirty="0" smtClean="0"/>
              <a:t> system becomes interested in change. The third and final issue is do residents of </a:t>
            </a:r>
            <a:r>
              <a:rPr lang="en-US" sz="1200" dirty="0" err="1" smtClean="0"/>
              <a:t>greek</a:t>
            </a:r>
            <a:r>
              <a:rPr lang="en-US" sz="1200" dirty="0" smtClean="0"/>
              <a:t> society houses really consume alcohol at greater levels than those who are not in </a:t>
            </a:r>
            <a:r>
              <a:rPr lang="en-US" sz="1200" dirty="0" err="1" smtClean="0"/>
              <a:t>greek</a:t>
            </a:r>
            <a:r>
              <a:rPr lang="en-US" sz="1200" dirty="0" smtClean="0"/>
              <a:t> society? According to a campus poll conducted by </a:t>
            </a:r>
            <a:r>
              <a:rPr lang="en-US" sz="1200" dirty="0" err="1" smtClean="0"/>
              <a:t>campusblues</a:t>
            </a:r>
            <a:r>
              <a:rPr lang="en-US" sz="1200" dirty="0" smtClean="0"/>
              <a:t>. He raised a question for himself when he said if he knew then what he knows now, would he go through it again? Absolutely, was his answer. What can be done in order to prevent college students from diving head first into these sort of problems? Well, at some colleges no alcohol is being served during "rush" the period when new students pledge fraternities and sororities. But, in the end the real truth is that most college students don't want to receive help from people on the outside. William Raspberry said the reason so many people are crusading against hazing, is because they don't understand that going through hell with your pledge brothers is something that creates a stronger bond of friendship and loyalty. And as usual that somebody happens to be the fraternities. Towards the end of the article he started recalling a particular incident which occurred on a standard pledge retreat, in which 27 of his pledge brothers and himself were forced to strip down to their boxers and swim around in the icy cold water. And, based on the data that has been collected, most researchers seriously doubt if this so-called problem will ever be dealt with. Once the incident had completely unfolded the President of the school made a statement in which said, "I am dealing with several other cases that were very similar to Chad </a:t>
            </a:r>
            <a:r>
              <a:rPr lang="en-US" sz="1200" dirty="0" err="1" smtClean="0"/>
              <a:t>Saucier's</a:t>
            </a:r>
            <a:r>
              <a:rPr lang="en-US" sz="1200" dirty="0" smtClean="0"/>
              <a:t> and I wish these incidents would stop occurring at the fraternity houses. " So should this statement be applied to this issue? In the </a:t>
            </a:r>
            <a:r>
              <a:rPr lang="en-US" sz="1200" dirty="0" err="1" smtClean="0"/>
              <a:t>The</a:t>
            </a:r>
            <a:r>
              <a:rPr lang="en-US" sz="1200" dirty="0" smtClean="0"/>
              <a:t> Daily Record an article was written by William Raspberry. </a:t>
            </a:r>
            <a:endParaRPr lang="en-US" sz="1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Owner\Downloads\saucier%2c+chad.jpg"/>
          <p:cNvPicPr>
            <a:picLocks noGrp="1" noChangeAspect="1" noChangeArrowheads="1"/>
          </p:cNvPicPr>
          <p:nvPr>
            <p:ph idx="1"/>
          </p:nvPr>
        </p:nvPicPr>
        <p:blipFill>
          <a:blip r:embed="rId3" cstate="print"/>
          <a:srcRect/>
          <a:stretch>
            <a:fillRect/>
          </a:stretch>
        </p:blipFill>
        <p:spPr bwMode="auto">
          <a:xfrm>
            <a:off x="2971800" y="1752600"/>
            <a:ext cx="3505200" cy="423041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C:\Users\Owner\Downloads\459fa219a3f65025e00ae3ab404036f3.2.jpg"/>
          <p:cNvPicPr>
            <a:picLocks noGrp="1" noChangeAspect="1" noChangeArrowheads="1"/>
          </p:cNvPicPr>
          <p:nvPr>
            <p:ph idx="1"/>
          </p:nvPr>
        </p:nvPicPr>
        <p:blipFill>
          <a:blip r:embed="rId3" cstate="print"/>
          <a:srcRect/>
          <a:stretch>
            <a:fillRect/>
          </a:stretch>
        </p:blipFill>
        <p:spPr bwMode="auto">
          <a:xfrm>
            <a:off x="1676400" y="457200"/>
            <a:ext cx="5867399" cy="5943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C:\Users\Owner\Downloads\20080318_pukingprincess_33.jpg"/>
          <p:cNvPicPr>
            <a:picLocks noGrp="1" noChangeAspect="1" noChangeArrowheads="1"/>
          </p:cNvPicPr>
          <p:nvPr>
            <p:ph idx="1"/>
          </p:nvPr>
        </p:nvPicPr>
        <p:blipFill>
          <a:blip r:embed="rId3" cstate="print"/>
          <a:srcRect/>
          <a:stretch>
            <a:fillRect/>
          </a:stretch>
        </p:blipFill>
        <p:spPr bwMode="auto">
          <a:xfrm>
            <a:off x="1143000" y="762000"/>
            <a:ext cx="6934200" cy="547290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EFFECTS OF ALCOHOL POISONING</a:t>
            </a:r>
            <a:endParaRPr lang="en-US" b="1" dirty="0">
              <a:solidFill>
                <a:srgbClr val="00B050"/>
              </a:solidFill>
            </a:endParaRPr>
          </a:p>
        </p:txBody>
      </p:sp>
      <p:sp>
        <p:nvSpPr>
          <p:cNvPr id="3" name="Content Placeholder 2"/>
          <p:cNvSpPr>
            <a:spLocks noGrp="1"/>
          </p:cNvSpPr>
          <p:nvPr>
            <p:ph idx="1"/>
          </p:nvPr>
        </p:nvSpPr>
        <p:spPr/>
        <p:txBody>
          <a:bodyPr/>
          <a:lstStyle/>
          <a:p>
            <a:r>
              <a:rPr lang="en-US" b="1" dirty="0" smtClean="0"/>
              <a:t>Mental confusion, stupor coma, inability to be roused, vomiting, and seizures</a:t>
            </a:r>
          </a:p>
          <a:p>
            <a:r>
              <a:rPr lang="en-US" b="1" dirty="0" smtClean="0"/>
              <a:t>Slow respiration- 10 seconds between breaths or fewer than 8 breaths a minute</a:t>
            </a:r>
          </a:p>
          <a:p>
            <a:r>
              <a:rPr lang="en-US" b="1" dirty="0" smtClean="0"/>
              <a:t>Irregular heartbeat</a:t>
            </a:r>
          </a:p>
          <a:p>
            <a:r>
              <a:rPr lang="en-US" b="1" dirty="0" smtClean="0"/>
              <a:t>Hypothermia or low body temperature- pale or bluish skin color</a:t>
            </a:r>
          </a:p>
          <a:p>
            <a:r>
              <a:rPr lang="en-US" b="1" dirty="0" smtClean="0"/>
              <a:t>Sever dehydration from vomiting</a:t>
            </a:r>
          </a:p>
          <a:p>
            <a:pPr>
              <a:buNone/>
            </a:pPr>
            <a:endParaRPr lang="en-US"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u="sng" dirty="0" smtClean="0"/>
              <a:t>ALCOHOLISM:</a:t>
            </a:r>
            <a:endParaRPr lang="en-US" b="1" u="sng" dirty="0"/>
          </a:p>
        </p:txBody>
      </p:sp>
      <p:sp>
        <p:nvSpPr>
          <p:cNvPr id="3" name="Content Placeholder 2"/>
          <p:cNvSpPr>
            <a:spLocks noGrp="1"/>
          </p:cNvSpPr>
          <p:nvPr>
            <p:ph idx="1"/>
          </p:nvPr>
        </p:nvSpPr>
        <p:spPr/>
        <p:txBody>
          <a:bodyPr/>
          <a:lstStyle/>
          <a:p>
            <a:endParaRPr lang="en-US" dirty="0" smtClean="0">
              <a:solidFill>
                <a:srgbClr val="00B0F0"/>
              </a:solidFill>
            </a:endParaRPr>
          </a:p>
          <a:p>
            <a:endParaRPr lang="en-US" b="1" dirty="0" smtClean="0">
              <a:solidFill>
                <a:srgbClr val="00B0F0"/>
              </a:solidFill>
            </a:endParaRPr>
          </a:p>
          <a:p>
            <a:r>
              <a:rPr lang="en-US" b="1" dirty="0" smtClean="0">
                <a:solidFill>
                  <a:srgbClr val="00B0F0"/>
                </a:solidFill>
              </a:rPr>
              <a:t>A DISEASE IN WHICH A PERSON HAS A PHYSICAL OR PSYCHOLOGICAL DEPENDENCE ON DRINKS THAT CONTAIN ALCOHOL</a:t>
            </a:r>
            <a:endParaRPr lang="en-US" b="1" dirty="0">
              <a:solidFill>
                <a:srgbClr val="00B0F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rmAutofit/>
          </a:bodyPr>
          <a:lstStyle/>
          <a:p>
            <a:r>
              <a:rPr lang="en-US" sz="5400" b="1" u="sng" dirty="0" smtClean="0"/>
              <a:t>ALCOHOLIC</a:t>
            </a:r>
          </a:p>
          <a:p>
            <a:pPr lvl="1"/>
            <a:r>
              <a:rPr lang="en-US" sz="3600" b="1" dirty="0" smtClean="0"/>
              <a:t>An addict who is dependent on alcohol</a:t>
            </a:r>
          </a:p>
          <a:p>
            <a:pPr lvl="3"/>
            <a:r>
              <a:rPr lang="en-US" sz="2800" b="1" dirty="0" smtClean="0"/>
              <a:t>SYMPTOMS</a:t>
            </a:r>
          </a:p>
          <a:p>
            <a:pPr lvl="4"/>
            <a:r>
              <a:rPr lang="en-US" sz="2800" b="1" dirty="0" smtClean="0"/>
              <a:t>Craving</a:t>
            </a:r>
          </a:p>
          <a:p>
            <a:pPr lvl="4"/>
            <a:r>
              <a:rPr lang="en-US" sz="2800" b="1" dirty="0" smtClean="0"/>
              <a:t>Loss of control</a:t>
            </a:r>
          </a:p>
          <a:p>
            <a:pPr lvl="4"/>
            <a:r>
              <a:rPr lang="en-US" sz="2800" b="1" dirty="0" smtClean="0"/>
              <a:t>Physical dependence</a:t>
            </a:r>
          </a:p>
          <a:p>
            <a:pPr lvl="4"/>
            <a:r>
              <a:rPr lang="en-US" sz="2800" b="1" dirty="0" smtClean="0"/>
              <a:t>Tolerance</a:t>
            </a:r>
          </a:p>
          <a:p>
            <a:pPr lvl="4"/>
            <a:r>
              <a:rPr lang="en-US" sz="2800" b="1" dirty="0" smtClean="0"/>
              <a:t>Health, family, and legal problems</a:t>
            </a:r>
          </a:p>
          <a:p>
            <a:pPr lvl="3"/>
            <a:endParaRPr lang="en-US" sz="28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663300"/>
                </a:solidFill>
              </a:rPr>
              <a:t>STAGES OF ALCOHOLISM</a:t>
            </a:r>
            <a:endParaRPr lang="en-US" b="1" i="1" u="sng" dirty="0">
              <a:solidFill>
                <a:srgbClr val="663300"/>
              </a:solidFill>
            </a:endParaRPr>
          </a:p>
        </p:txBody>
      </p:sp>
      <p:sp>
        <p:nvSpPr>
          <p:cNvPr id="3" name="Content Placeholder 2"/>
          <p:cNvSpPr>
            <a:spLocks noGrp="1"/>
          </p:cNvSpPr>
          <p:nvPr>
            <p:ph idx="1"/>
          </p:nvPr>
        </p:nvSpPr>
        <p:spPr/>
        <p:txBody>
          <a:bodyPr/>
          <a:lstStyle/>
          <a:p>
            <a:r>
              <a:rPr lang="en-US" b="1" dirty="0" smtClean="0"/>
              <a:t>STAGE 1-  ABUSE</a:t>
            </a:r>
          </a:p>
          <a:p>
            <a:pPr lvl="1"/>
            <a:r>
              <a:rPr lang="en-US" b="1" dirty="0" smtClean="0"/>
              <a:t>Begins to drink and become intoxicated regularly</a:t>
            </a:r>
          </a:p>
          <a:p>
            <a:r>
              <a:rPr lang="en-US" b="1" dirty="0" smtClean="0"/>
              <a:t>STAGE 2- DEPENDENCE</a:t>
            </a:r>
          </a:p>
          <a:p>
            <a:pPr lvl="1"/>
            <a:r>
              <a:rPr lang="en-US" b="1" dirty="0" smtClean="0"/>
              <a:t>Reaches a point where they cannot stop drinking</a:t>
            </a:r>
          </a:p>
          <a:p>
            <a:r>
              <a:rPr lang="en-US" b="1" dirty="0" smtClean="0"/>
              <a:t>STAGE 3-  ADDICTION</a:t>
            </a:r>
          </a:p>
          <a:p>
            <a:pPr lvl="1"/>
            <a:r>
              <a:rPr lang="en-US" b="1" dirty="0" smtClean="0"/>
              <a:t>Most important thing in their life</a:t>
            </a:r>
          </a:p>
          <a:p>
            <a:pPr lvl="1"/>
            <a:r>
              <a:rPr lang="en-US" b="1" dirty="0" smtClean="0"/>
              <a:t>Life becomes out of control</a:t>
            </a:r>
            <a:endParaRPr lang="en-US"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smtClean="0"/>
              <a:t>ALCOHOL ALSO PLAYS A MAJOR ROLE IN VIOLENT CRIMES, SUCH AS HOMICIDE, FORIBLE RAPE, AND ROBBERY.  FOR EXAMPLE:</a:t>
            </a:r>
            <a:endParaRPr lang="en-US" sz="3200" b="1" dirty="0"/>
          </a:p>
        </p:txBody>
      </p:sp>
      <p:sp>
        <p:nvSpPr>
          <p:cNvPr id="3" name="Content Placeholder 2"/>
          <p:cNvSpPr>
            <a:spLocks noGrp="1"/>
          </p:cNvSpPr>
          <p:nvPr>
            <p:ph idx="1"/>
          </p:nvPr>
        </p:nvSpPr>
        <p:spPr/>
        <p:txBody>
          <a:bodyPr/>
          <a:lstStyle/>
          <a:p>
            <a:endParaRPr lang="en-US" dirty="0" smtClean="0"/>
          </a:p>
          <a:p>
            <a:r>
              <a:rPr lang="en-US" dirty="0" smtClean="0"/>
              <a:t>About 40% of violent crimes, totaling about 3 million annually, are alcohol-related</a:t>
            </a:r>
          </a:p>
          <a:p>
            <a:r>
              <a:rPr lang="en-US" dirty="0" smtClean="0"/>
              <a:t>2/3 of victims who encounter domestic violence report that alcohol was a factor in the crime</a:t>
            </a:r>
          </a:p>
          <a:p>
            <a:r>
              <a:rPr lang="en-US" dirty="0" smtClean="0"/>
              <a:t>Nearly half of all homicide victims have alcohol in their bloodstreams</a:t>
            </a: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INTOXICATED….FUN???</a:t>
            </a:r>
            <a:endParaRPr lang="en-US" b="1" u="sng" dirty="0"/>
          </a:p>
        </p:txBody>
      </p:sp>
      <p:pic>
        <p:nvPicPr>
          <p:cNvPr id="1026" name="Picture 2" descr="C:\Users\Owner\Downloads\1936055-Intoxicated-0.jpg"/>
          <p:cNvPicPr>
            <a:picLocks noGrp="1" noChangeAspect="1" noChangeArrowheads="1"/>
          </p:cNvPicPr>
          <p:nvPr>
            <p:ph idx="1"/>
          </p:nvPr>
        </p:nvPicPr>
        <p:blipFill>
          <a:blip r:embed="rId3" cstate="print"/>
          <a:srcRect/>
          <a:stretch>
            <a:fillRect/>
          </a:stretch>
        </p:blipFill>
        <p:spPr bwMode="auto">
          <a:xfrm>
            <a:off x="1524000" y="2057400"/>
            <a:ext cx="6477000" cy="35052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2">
                    <a:lumMod val="50000"/>
                  </a:schemeClr>
                </a:solidFill>
              </a:rPr>
              <a:t>TREATMENT FOR ALCOHOL ABUSE</a:t>
            </a:r>
            <a:endParaRPr lang="en-US" b="1" i="1" dirty="0">
              <a:solidFill>
                <a:schemeClr val="accent2">
                  <a:lumMod val="50000"/>
                </a:schemeClr>
              </a:solidFill>
            </a:endParaRPr>
          </a:p>
        </p:txBody>
      </p:sp>
      <p:sp>
        <p:nvSpPr>
          <p:cNvPr id="3" name="Content Placeholder 2"/>
          <p:cNvSpPr>
            <a:spLocks noGrp="1"/>
          </p:cNvSpPr>
          <p:nvPr>
            <p:ph idx="1"/>
          </p:nvPr>
        </p:nvSpPr>
        <p:spPr/>
        <p:txBody>
          <a:bodyPr/>
          <a:lstStyle/>
          <a:p>
            <a:r>
              <a:rPr lang="en-US" b="1" u="sng" dirty="0" smtClean="0"/>
              <a:t>RECOVERY</a:t>
            </a:r>
            <a:r>
              <a:rPr lang="en-US" b="1" dirty="0" smtClean="0"/>
              <a:t>- the process of learning to live an alcohol-free life</a:t>
            </a:r>
          </a:p>
          <a:p>
            <a:r>
              <a:rPr lang="en-US" b="1" u="sng" dirty="0" smtClean="0"/>
              <a:t>COUNSELING AND MEDICATION</a:t>
            </a:r>
            <a:r>
              <a:rPr lang="en-US" b="1" dirty="0" smtClean="0"/>
              <a:t>- can help an alcohol user set goals to deal with problems of alcohol abuse</a:t>
            </a:r>
          </a:p>
          <a:p>
            <a:r>
              <a:rPr lang="en-US" b="1" u="sng" dirty="0" smtClean="0"/>
              <a:t>SOBRIETY</a:t>
            </a:r>
            <a:r>
              <a:rPr lang="en-US" b="1" dirty="0" smtClean="0"/>
              <a:t>- living without alcohol</a:t>
            </a:r>
            <a:endParaRPr lang="en-US" b="1" u="sng"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STEPS TO RECOVERY</a:t>
            </a:r>
            <a:endParaRPr lang="en-US" b="1" dirty="0">
              <a:solidFill>
                <a:srgbClr val="002060"/>
              </a:solidFill>
            </a:endParaRPr>
          </a:p>
        </p:txBody>
      </p:sp>
      <p:sp>
        <p:nvSpPr>
          <p:cNvPr id="3" name="Content Placeholder 2"/>
          <p:cNvSpPr>
            <a:spLocks noGrp="1"/>
          </p:cNvSpPr>
          <p:nvPr>
            <p:ph idx="1"/>
          </p:nvPr>
        </p:nvSpPr>
        <p:spPr/>
        <p:txBody>
          <a:bodyPr/>
          <a:lstStyle/>
          <a:p>
            <a:r>
              <a:rPr lang="en-US" b="1" dirty="0" smtClean="0"/>
              <a:t>1-  Admission</a:t>
            </a:r>
          </a:p>
          <a:p>
            <a:pPr lvl="1"/>
            <a:r>
              <a:rPr lang="en-US" dirty="0" smtClean="0"/>
              <a:t>The person admits to having a drinking problem and asked for help</a:t>
            </a:r>
          </a:p>
          <a:p>
            <a:r>
              <a:rPr lang="en-US" b="1" dirty="0" smtClean="0"/>
              <a:t>2-  Detoxification</a:t>
            </a:r>
          </a:p>
          <a:p>
            <a:pPr lvl="1"/>
            <a:r>
              <a:rPr lang="en-US" dirty="0" smtClean="0"/>
              <a:t>The person goes through detoxification, a process in which the body adjusts to functioning without alcohol</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3-  COUNSELING</a:t>
            </a:r>
          </a:p>
          <a:p>
            <a:pPr lvl="1"/>
            <a:r>
              <a:rPr lang="en-US" dirty="0" smtClean="0"/>
              <a:t>The person receives counseling to help him or her to live without alcohol</a:t>
            </a:r>
          </a:p>
          <a:p>
            <a:r>
              <a:rPr lang="en-US" b="1" dirty="0" smtClean="0"/>
              <a:t>4-  RECOVERY</a:t>
            </a:r>
          </a:p>
          <a:p>
            <a:pPr lvl="1"/>
            <a:r>
              <a:rPr lang="en-US" dirty="0" smtClean="0"/>
              <a:t>The person takes responsibility for his or her own life</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	WHERE TO GET HELP FOR ALCOHOL ABUSE</a:t>
            </a:r>
            <a:endParaRPr lang="en-US" b="1" dirty="0">
              <a:solidFill>
                <a:srgbClr val="FF0000"/>
              </a:solidFill>
            </a:endParaRPr>
          </a:p>
        </p:txBody>
      </p:sp>
      <p:sp>
        <p:nvSpPr>
          <p:cNvPr id="3" name="Content Placeholder 2"/>
          <p:cNvSpPr>
            <a:spLocks noGrp="1"/>
          </p:cNvSpPr>
          <p:nvPr>
            <p:ph idx="1"/>
          </p:nvPr>
        </p:nvSpPr>
        <p:spPr/>
        <p:txBody>
          <a:bodyPr/>
          <a:lstStyle/>
          <a:p>
            <a:r>
              <a:rPr lang="en-US" b="1" u="sng" dirty="0" smtClean="0"/>
              <a:t>AL-ANON/ALATEEN</a:t>
            </a:r>
          </a:p>
          <a:p>
            <a:pPr lvl="1"/>
            <a:r>
              <a:rPr lang="en-US" dirty="0" smtClean="0"/>
              <a:t>Helps friends and families of alcoholics deal with and recover from the effects of living with an alcoholic</a:t>
            </a:r>
          </a:p>
          <a:p>
            <a:r>
              <a:rPr lang="en-US" b="1" u="sng" dirty="0" smtClean="0"/>
              <a:t>ALCOHOLICS ANONYMOUS</a:t>
            </a:r>
          </a:p>
          <a:p>
            <a:pPr lvl="1"/>
            <a:r>
              <a:rPr lang="en-US" dirty="0" smtClean="0"/>
              <a:t>Provides help for alcohol users of all ages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u="sng" dirty="0" smtClean="0"/>
              <a:t>NATIONAL ASSOCIATION FOR CHILDREN OF ALCOHOLICS</a:t>
            </a:r>
          </a:p>
          <a:p>
            <a:pPr lvl="1"/>
            <a:r>
              <a:rPr lang="en-US" dirty="0" smtClean="0"/>
              <a:t>Provides help for children of alcoholics</a:t>
            </a:r>
          </a:p>
          <a:p>
            <a:r>
              <a:rPr lang="en-US" b="1" u="sng" dirty="0" smtClean="0"/>
              <a:t>NATIONAL CLEARINGHOUSE FOR ALCOHOL AND DRUG INFORMATION</a:t>
            </a:r>
          </a:p>
          <a:p>
            <a:pPr lvl="1"/>
            <a:r>
              <a:rPr lang="en-US" dirty="0" smtClean="0"/>
              <a:t>Provides information about alcohol and other drugs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Owner\Downloads\homer_simpson.jpg"/>
          <p:cNvPicPr>
            <a:picLocks noGrp="1" noChangeAspect="1" noChangeArrowheads="1"/>
          </p:cNvPicPr>
          <p:nvPr>
            <p:ph idx="1"/>
          </p:nvPr>
        </p:nvPicPr>
        <p:blipFill>
          <a:blip r:embed="rId3" cstate="print"/>
          <a:srcRect/>
          <a:stretch>
            <a:fillRect/>
          </a:stretch>
        </p:blipFill>
        <p:spPr bwMode="auto">
          <a:xfrm>
            <a:off x="1295400" y="1371600"/>
            <a:ext cx="6553200" cy="47244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Owner\Downloads\MPD_DWI_Nystagmus.jpg"/>
          <p:cNvPicPr>
            <a:picLocks noGrp="1" noChangeAspect="1" noChangeArrowheads="1"/>
          </p:cNvPicPr>
          <p:nvPr>
            <p:ph idx="1"/>
          </p:nvPr>
        </p:nvPicPr>
        <p:blipFill>
          <a:blip r:embed="rId3" cstate="print"/>
          <a:srcRect/>
          <a:stretch>
            <a:fillRect/>
          </a:stretch>
        </p:blipFill>
        <p:spPr bwMode="auto">
          <a:xfrm>
            <a:off x="1554691" y="1600200"/>
            <a:ext cx="6034617" cy="452596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Owner\Downloads\milstead.jpg"/>
          <p:cNvPicPr>
            <a:picLocks noGrp="1" noChangeAspect="1" noChangeArrowheads="1"/>
          </p:cNvPicPr>
          <p:nvPr>
            <p:ph idx="1"/>
          </p:nvPr>
        </p:nvPicPr>
        <p:blipFill>
          <a:blip r:embed="rId3" cstate="print"/>
          <a:srcRect/>
          <a:stretch>
            <a:fillRect/>
          </a:stretch>
        </p:blipFill>
        <p:spPr bwMode="auto">
          <a:xfrm>
            <a:off x="914400" y="1143000"/>
            <a:ext cx="7315200" cy="4419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C:\Users\Owner\Downloads\{02243FD9-C99F-498A-ABED-9C3792F202E0}.JPG"/>
          <p:cNvPicPr>
            <a:picLocks noGrp="1" noChangeAspect="1" noChangeArrowheads="1"/>
          </p:cNvPicPr>
          <p:nvPr>
            <p:ph idx="1"/>
          </p:nvPr>
        </p:nvPicPr>
        <p:blipFill>
          <a:blip r:embed="rId3" cstate="print"/>
          <a:srcRect/>
          <a:stretch>
            <a:fillRect/>
          </a:stretch>
        </p:blipFill>
        <p:spPr bwMode="auto">
          <a:xfrm>
            <a:off x="1981200" y="1371600"/>
            <a:ext cx="5257800" cy="51054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drunk driving(1).mpg">
            <a:hlinkClick r:id="" action="ppaction://media"/>
          </p:cNvPr>
          <p:cNvPicPr>
            <a:picLocks noGrp="1" noRot="1" noChangeAspect="1"/>
          </p:cNvPicPr>
          <p:nvPr>
            <p:ph idx="1"/>
            <a:videoFile r:link="rId1"/>
          </p:nvPr>
        </p:nvPicPr>
        <p:blipFill>
          <a:blip r:embed="rId4" cstate="print"/>
          <a:stretch>
            <a:fillRect/>
          </a:stretch>
        </p:blipFill>
        <p:spPr>
          <a:xfrm>
            <a:off x="533400" y="762000"/>
            <a:ext cx="7848600" cy="55626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TotalTime>
  <Words>1303</Words>
  <Application>Microsoft Office PowerPoint</Application>
  <PresentationFormat>On-screen Show (4:3)</PresentationFormat>
  <Paragraphs>197</Paragraphs>
  <Slides>44</Slides>
  <Notes>44</Notes>
  <HiddenSlides>1</HiddenSlides>
  <MMClips>1</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ALCOHOL</vt:lpstr>
      <vt:lpstr>Slide 2</vt:lpstr>
      <vt:lpstr>EFFECTS OF ALCOHOL CONSUMPTION</vt:lpstr>
      <vt:lpstr>INTOXICATED….FUN???</vt:lpstr>
      <vt:lpstr>Slide 5</vt:lpstr>
      <vt:lpstr>Slide 6</vt:lpstr>
      <vt:lpstr>Slide 7</vt:lpstr>
      <vt:lpstr>Slide 8</vt:lpstr>
      <vt:lpstr>Slide 9</vt:lpstr>
      <vt:lpstr>FACTORS THAT INFLUENCE ALCOHOL USE</vt:lpstr>
      <vt:lpstr>ADVERTISING TECHNIQUES</vt:lpstr>
      <vt:lpstr>FANTASY</vt:lpstr>
      <vt:lpstr>Slide 13</vt:lpstr>
      <vt:lpstr>Slide 14</vt:lpstr>
      <vt:lpstr>REALITY</vt:lpstr>
      <vt:lpstr>Slide 16</vt:lpstr>
      <vt:lpstr>ALCOHOL AND THE LAW</vt:lpstr>
      <vt:lpstr>ALCOHOL, VIOLENCE, AND SEXUAL ACTIVITY</vt:lpstr>
      <vt:lpstr>BEING ALCOHOL FREE</vt:lpstr>
      <vt:lpstr>EFFECTS OF DRINKING</vt:lpstr>
      <vt:lpstr>WHAT EFFECTS DOES ALCOHOL HAVE ON YOUR SYSTEMS??</vt:lpstr>
      <vt:lpstr>Slide 22</vt:lpstr>
      <vt:lpstr>Slide 23</vt:lpstr>
      <vt:lpstr>Slide 24</vt:lpstr>
      <vt:lpstr>BLOOD ALCOHOL CONCENTRATION (BAC)</vt:lpstr>
      <vt:lpstr>Slide 26</vt:lpstr>
      <vt:lpstr>Slide 27</vt:lpstr>
      <vt:lpstr>MEDICAL RESEARCHERS HAVE FOUND THAT DRINKING OF ANY SORT CAN:</vt:lpstr>
      <vt:lpstr>CONSEQUENCES OF DUI</vt:lpstr>
      <vt:lpstr>BINGE DRINKING</vt:lpstr>
      <vt:lpstr>Slide 31</vt:lpstr>
      <vt:lpstr>Slide 32</vt:lpstr>
      <vt:lpstr>Slide 33</vt:lpstr>
      <vt:lpstr>Slide 34</vt:lpstr>
      <vt:lpstr>EFFECTS OF ALCOHOL POISONING</vt:lpstr>
      <vt:lpstr>ALCOHOLISM:</vt:lpstr>
      <vt:lpstr>Slide 37</vt:lpstr>
      <vt:lpstr>STAGES OF ALCOHOLISM</vt:lpstr>
      <vt:lpstr>ALCOHOL ALSO PLAYS A MAJOR ROLE IN VIOLENT CRIMES, SUCH AS HOMICIDE, FORIBLE RAPE, AND ROBBERY.  FOR EXAMPLE:</vt:lpstr>
      <vt:lpstr>TREATMENT FOR ALCOHOL ABUSE</vt:lpstr>
      <vt:lpstr>STEPS TO RECOVERY</vt:lpstr>
      <vt:lpstr>Slide 42</vt:lpstr>
      <vt:lpstr> WHERE TO GET HELP FOR ALCOHOL ABUSE</vt:lpstr>
      <vt:lpstr>Slide 44</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dc:title>
  <dc:creator>Owner</dc:creator>
  <cp:lastModifiedBy>kparker</cp:lastModifiedBy>
  <cp:revision>25</cp:revision>
  <dcterms:created xsi:type="dcterms:W3CDTF">2009-08-09T21:35:41Z</dcterms:created>
  <dcterms:modified xsi:type="dcterms:W3CDTF">2010-07-03T23:32:10Z</dcterms:modified>
</cp:coreProperties>
</file>